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823" r:id="rId4"/>
  </p:sldMasterIdLst>
  <p:notesMasterIdLst>
    <p:notesMasterId r:id="rId15"/>
  </p:notesMasterIdLst>
  <p:handoutMasterIdLst>
    <p:handoutMasterId r:id="rId16"/>
  </p:handoutMasterIdLst>
  <p:sldIdLst>
    <p:sldId id="256" r:id="rId5"/>
    <p:sldId id="276" r:id="rId6"/>
    <p:sldId id="261" r:id="rId7"/>
    <p:sldId id="267" r:id="rId8"/>
    <p:sldId id="269" r:id="rId9"/>
    <p:sldId id="270" r:id="rId10"/>
    <p:sldId id="272" r:id="rId11"/>
    <p:sldId id="273" r:id="rId12"/>
    <p:sldId id="265" r:id="rId13"/>
    <p:sldId id="278" r:id="rId14"/>
  </p:sldIdLst>
  <p:sldSz cx="12192000" cy="6858000"/>
  <p:notesSz cx="9385300" cy="70993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" userDrawn="1">
          <p15:clr>
            <a:srgbClr val="A4A3A4"/>
          </p15:clr>
        </p15:guide>
        <p15:guide id="2" pos="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236" userDrawn="1">
          <p15:clr>
            <a:srgbClr val="A4A3A4"/>
          </p15:clr>
        </p15:guide>
        <p15:guide id="2" pos="2956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emers, Stephanie" initials="DS" lastIdx="4" clrIdx="0">
    <p:extLst>
      <p:ext uri="{19B8F6BF-5375-455C-9EA6-DF929625EA0E}">
        <p15:presenceInfo xmlns:p15="http://schemas.microsoft.com/office/powerpoint/2012/main" userId="S-1-5-21-1657834146-1657363379-822624550-83711" providerId="AD"/>
      </p:ext>
    </p:extLst>
  </p:cmAuthor>
  <p:cmAuthor id="2" name="Robert1" initials="RCS" lastIdx="4" clrIdx="1">
    <p:extLst>
      <p:ext uri="{19B8F6BF-5375-455C-9EA6-DF929625EA0E}">
        <p15:presenceInfo xmlns:p15="http://schemas.microsoft.com/office/powerpoint/2012/main" userId="Robert1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5EAB"/>
    <a:srgbClr val="000000"/>
    <a:srgbClr val="00AEEF"/>
    <a:srgbClr val="46E3D5"/>
    <a:srgbClr val="EDF19C"/>
    <a:srgbClr val="36FFE3"/>
    <a:srgbClr val="78E1E3"/>
    <a:srgbClr val="85E3C7"/>
    <a:srgbClr val="2ED8E3"/>
    <a:srgbClr val="39E3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38" autoAdjust="0"/>
    <p:restoredTop sz="96224" autoAdjust="0"/>
  </p:normalViewPr>
  <p:slideViewPr>
    <p:cSldViewPr snapToGrid="0" snapToObjects="1">
      <p:cViewPr varScale="1">
        <p:scale>
          <a:sx n="72" d="100"/>
          <a:sy n="72" d="100"/>
        </p:scale>
        <p:origin x="720" y="72"/>
      </p:cViewPr>
      <p:guideLst>
        <p:guide orient="horz" pos="238"/>
        <p:guide pos="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129" d="100"/>
          <a:sy n="129" d="100"/>
        </p:scale>
        <p:origin x="2664" y="208"/>
      </p:cViewPr>
      <p:guideLst>
        <p:guide orient="horz" pos="2236"/>
        <p:guide pos="2956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66678" cy="355089"/>
          </a:xfrm>
          <a:prstGeom prst="rect">
            <a:avLst/>
          </a:prstGeom>
        </p:spPr>
        <p:txBody>
          <a:bodyPr vert="horz" lIns="93119" tIns="46560" rIns="93119" bIns="4656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316479" y="0"/>
            <a:ext cx="4066678" cy="355089"/>
          </a:xfrm>
          <a:prstGeom prst="rect">
            <a:avLst/>
          </a:prstGeom>
        </p:spPr>
        <p:txBody>
          <a:bodyPr vert="horz" lIns="93119" tIns="46560" rIns="93119" bIns="46560" rtlCol="0"/>
          <a:lstStyle>
            <a:lvl1pPr algn="r">
              <a:defRPr sz="1200"/>
            </a:lvl1pPr>
          </a:lstStyle>
          <a:p>
            <a:fld id="{415CB892-7BA9-4964-A7D1-88F443C0D783}" type="datetimeFigureOut">
              <a:rPr lang="en-US" smtClean="0"/>
              <a:pPr/>
              <a:t>8/9/2021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742993"/>
            <a:ext cx="4066678" cy="355089"/>
          </a:xfrm>
          <a:prstGeom prst="rect">
            <a:avLst/>
          </a:prstGeom>
        </p:spPr>
        <p:txBody>
          <a:bodyPr vert="horz" lIns="93119" tIns="46560" rIns="93119" bIns="4656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316479" y="6742993"/>
            <a:ext cx="4066678" cy="355089"/>
          </a:xfrm>
          <a:prstGeom prst="rect">
            <a:avLst/>
          </a:prstGeom>
        </p:spPr>
        <p:txBody>
          <a:bodyPr vert="horz" lIns="93119" tIns="46560" rIns="93119" bIns="46560" rtlCol="0" anchor="b"/>
          <a:lstStyle>
            <a:lvl1pPr algn="r">
              <a:defRPr sz="1200"/>
            </a:lvl1pPr>
          </a:lstStyle>
          <a:p>
            <a:fld id="{46491A93-C7B1-4BA6-BF6D-56EB1BB3A7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74867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66678" cy="355089"/>
          </a:xfrm>
          <a:prstGeom prst="rect">
            <a:avLst/>
          </a:prstGeom>
        </p:spPr>
        <p:txBody>
          <a:bodyPr vert="horz" lIns="93119" tIns="46560" rIns="93119" bIns="4656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316479" y="0"/>
            <a:ext cx="4066678" cy="355089"/>
          </a:xfrm>
          <a:prstGeom prst="rect">
            <a:avLst/>
          </a:prstGeom>
        </p:spPr>
        <p:txBody>
          <a:bodyPr vert="horz" lIns="93119" tIns="46560" rIns="93119" bIns="46560" rtlCol="0"/>
          <a:lstStyle>
            <a:lvl1pPr algn="r">
              <a:defRPr sz="1200"/>
            </a:lvl1pPr>
          </a:lstStyle>
          <a:p>
            <a:fld id="{EDAD0333-CEE5-4A3A-BF42-B70C34686FE5}" type="datetimeFigureOut">
              <a:rPr lang="en-US" smtClean="0"/>
              <a:pPr/>
              <a:t>8/9/2021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27275" y="531813"/>
            <a:ext cx="4730750" cy="26622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19" tIns="46560" rIns="93119" bIns="4656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38961" y="3372718"/>
            <a:ext cx="7507383" cy="3194562"/>
          </a:xfrm>
          <a:prstGeom prst="rect">
            <a:avLst/>
          </a:prstGeom>
        </p:spPr>
        <p:txBody>
          <a:bodyPr vert="horz" lIns="93119" tIns="46560" rIns="93119" bIns="4656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742993"/>
            <a:ext cx="4066678" cy="355089"/>
          </a:xfrm>
          <a:prstGeom prst="rect">
            <a:avLst/>
          </a:prstGeom>
        </p:spPr>
        <p:txBody>
          <a:bodyPr vert="horz" lIns="93119" tIns="46560" rIns="93119" bIns="4656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316479" y="6742993"/>
            <a:ext cx="4066678" cy="355089"/>
          </a:xfrm>
          <a:prstGeom prst="rect">
            <a:avLst/>
          </a:prstGeom>
        </p:spPr>
        <p:txBody>
          <a:bodyPr vert="horz" lIns="93119" tIns="46560" rIns="93119" bIns="46560" rtlCol="0" anchor="b"/>
          <a:lstStyle>
            <a:lvl1pPr algn="r">
              <a:defRPr sz="1200"/>
            </a:lvl1pPr>
          </a:lstStyle>
          <a:p>
            <a:fld id="{BC39A3BA-A1FA-41DB-9F41-BC9BFA7404B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9229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70A62AA-3312-4B56-8B80-B724CB87FE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11" t="30578" r="289" b="135"/>
          <a:stretch/>
        </p:blipFill>
        <p:spPr>
          <a:xfrm flipH="1">
            <a:off x="-3" y="0"/>
            <a:ext cx="12192001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E3EA515-A0AE-48A8-ADC8-CA03AEFED132}"/>
              </a:ext>
            </a:extLst>
          </p:cNvPr>
          <p:cNvPicPr>
            <a:picLocks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111" b="7083"/>
          <a:stretch/>
        </p:blipFill>
        <p:spPr>
          <a:xfrm>
            <a:off x="2" y="0"/>
            <a:ext cx="12198096" cy="123793"/>
          </a:xfrm>
          <a:prstGeom prst="rect">
            <a:avLst/>
          </a:prstGeom>
          <a:gradFill>
            <a:gsLst>
              <a:gs pos="0">
                <a:srgbClr val="00AEEF"/>
              </a:gs>
              <a:gs pos="64000">
                <a:srgbClr val="EDF19C"/>
              </a:gs>
              <a:gs pos="92000">
                <a:srgbClr val="D7DF22">
                  <a:lumMod val="45000"/>
                  <a:lumOff val="55000"/>
                </a:srgbClr>
              </a:gs>
              <a:gs pos="100000">
                <a:srgbClr val="D7DF22">
                  <a:lumMod val="30000"/>
                  <a:lumOff val="70000"/>
                </a:srgbClr>
              </a:gs>
            </a:gsLst>
            <a:lin ang="0" scaled="1"/>
          </a:gradFill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25AD173-A5FA-4BA7-8AD8-AF88EE3062F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97775" y="4473634"/>
            <a:ext cx="6529223" cy="530629"/>
          </a:xfrm>
          <a:prstGeom prst="rect">
            <a:avLst/>
          </a:prstGeom>
          <a:noFill/>
        </p:spPr>
        <p:txBody>
          <a:bodyPr lIns="0" rIns="0"/>
          <a:lstStyle>
            <a:lvl1pPr marL="0" indent="0">
              <a:buFontTx/>
              <a:buNone/>
              <a:defRPr sz="2800" b="1">
                <a:gradFill>
                  <a:gsLst>
                    <a:gs pos="0">
                      <a:srgbClr val="00AEEF"/>
                    </a:gs>
                    <a:gs pos="64000">
                      <a:srgbClr val="EDF19C">
                        <a:lumMod val="45000"/>
                        <a:lumOff val="55000"/>
                      </a:srgbClr>
                    </a:gs>
                    <a:gs pos="92000">
                      <a:srgbClr val="EDF19C">
                        <a:lumMod val="45000"/>
                        <a:lumOff val="55000"/>
                      </a:srgbClr>
                    </a:gs>
                    <a:gs pos="100000">
                      <a:srgbClr val="EDF19C">
                        <a:lumMod val="30000"/>
                        <a:lumOff val="70000"/>
                      </a:srgbClr>
                    </a:gs>
                  </a:gsLst>
                  <a:lin ang="0" scaled="1"/>
                </a:gradFill>
                <a:latin typeface="Gill Sans MT" panose="020B0502020104020203" pitchFamily="34" charset="77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0951245-860C-4EB1-8AF2-4519AEEAF38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0821" y="3537547"/>
            <a:ext cx="3141250" cy="61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531877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/>
          <p:cNvSpPr txBox="1">
            <a:spLocks/>
          </p:cNvSpPr>
          <p:nvPr userDrawn="1"/>
        </p:nvSpPr>
        <p:spPr bwMode="auto">
          <a:xfrm flipH="1">
            <a:off x="401811" y="6459546"/>
            <a:ext cx="474133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l"/>
            <a:r>
              <a:rPr lang="en-US" sz="800" dirty="0">
                <a:solidFill>
                  <a:srgbClr val="00AEEF"/>
                </a:solidFill>
                <a:latin typeface="Gill Sans MT" panose="020B0502020104020203" pitchFamily="34" charset="77"/>
                <a:cs typeface="Arial" pitchFamily="34" charset="0"/>
              </a:rPr>
              <a:t>Slide </a:t>
            </a:r>
            <a:fld id="{FFF824FF-5FA3-4935-85EA-2B9516965570}" type="slidenum">
              <a:rPr lang="en-US" sz="800" smtClean="0">
                <a:solidFill>
                  <a:srgbClr val="00AEEF"/>
                </a:solidFill>
                <a:latin typeface="Gill Sans MT" panose="020B0502020104020203" pitchFamily="34" charset="77"/>
                <a:cs typeface="Arial" pitchFamily="34" charset="0"/>
              </a:rPr>
              <a:pPr algn="l"/>
              <a:t>‹#›</a:t>
            </a:fld>
            <a:endParaRPr lang="en-US" sz="800" dirty="0">
              <a:solidFill>
                <a:srgbClr val="00AEEF"/>
              </a:solidFill>
              <a:latin typeface="Gill Sans MT" panose="020B0502020104020203" pitchFamily="34" charset="77"/>
              <a:cs typeface="Arial" pitchFamily="34" charset="0"/>
            </a:endParaRPr>
          </a:p>
        </p:txBody>
      </p:sp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401811" y="1042539"/>
            <a:ext cx="11379200" cy="5055387"/>
          </a:xfrm>
          <a:prstGeom prst="rect">
            <a:avLst/>
          </a:prstGeom>
        </p:spPr>
        <p:txBody>
          <a:bodyPr>
            <a:normAutofit/>
          </a:bodyPr>
          <a:lstStyle>
            <a:lvl1pPr marL="231775" indent="-231775">
              <a:spcBef>
                <a:spcPts val="200"/>
              </a:spcBef>
              <a:spcAft>
                <a:spcPts val="400"/>
              </a:spcAft>
              <a:buClr>
                <a:srgbClr val="00AEEF"/>
              </a:buClr>
              <a:buSzPct val="90000"/>
              <a:buFont typeface="Wingdings" pitchFamily="2" charset="2"/>
              <a:buChar char="§"/>
              <a:defRPr sz="2400" baseline="0">
                <a:solidFill>
                  <a:srgbClr val="315EAB"/>
                </a:solidFill>
                <a:latin typeface="Gill Sans MT" panose="020B0502020104020203" pitchFamily="34" charset="77"/>
              </a:defRPr>
            </a:lvl1pPr>
            <a:lvl2pPr marL="452438" indent="-219075">
              <a:spcBef>
                <a:spcPts val="200"/>
              </a:spcBef>
              <a:spcAft>
                <a:spcPts val="400"/>
              </a:spcAft>
              <a:buClr>
                <a:srgbClr val="00AEEF"/>
              </a:buClr>
              <a:buSzPct val="90000"/>
              <a:defRPr sz="2000" baseline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defRPr>
            </a:lvl2pPr>
            <a:lvl3pPr marL="690563" indent="-228600">
              <a:spcBef>
                <a:spcPts val="200"/>
              </a:spcBef>
              <a:spcAft>
                <a:spcPts val="400"/>
              </a:spcAft>
              <a:buClr>
                <a:srgbClr val="00AEEF"/>
              </a:buClr>
              <a:buSzPct val="90000"/>
              <a:defRPr sz="1800" baseline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defRPr>
            </a:lvl3pPr>
            <a:lvl4pPr marL="914400" indent="-223838">
              <a:spcBef>
                <a:spcPts val="200"/>
              </a:spcBef>
              <a:spcAft>
                <a:spcPts val="400"/>
              </a:spcAft>
              <a:buClr>
                <a:srgbClr val="00AEEF"/>
              </a:buClr>
              <a:buSzPct val="90000"/>
              <a:buFont typeface="Calibri" pitchFamily="34" charset="0"/>
              <a:buChar char="‐"/>
              <a:defRPr sz="1600" baseline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defRPr>
            </a:lvl4pPr>
            <a:lvl5pPr marL="1146175" indent="-231775">
              <a:spcBef>
                <a:spcPts val="200"/>
              </a:spcBef>
              <a:spcAft>
                <a:spcPts val="400"/>
              </a:spcAft>
              <a:buClr>
                <a:srgbClr val="00AEEF"/>
              </a:buClr>
              <a:buSzPct val="90000"/>
              <a:buFont typeface="Calibri" pitchFamily="34" charset="0"/>
              <a:buChar char="‐"/>
              <a:defRPr sz="1400" baseline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BAE86CD-2EE7-464F-B887-8BBE8995CF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399" y="449730"/>
            <a:ext cx="11374611" cy="365760"/>
          </a:xfrm>
          <a:prstGeom prst="rect">
            <a:avLst/>
          </a:prstGeom>
        </p:spPr>
        <p:txBody>
          <a:bodyPr lIns="0" anchor="b">
            <a:noAutofit/>
          </a:bodyPr>
          <a:lstStyle>
            <a:lvl1pPr algn="l">
              <a:defRPr sz="3200" b="1">
                <a:solidFill>
                  <a:srgbClr val="0070C0"/>
                </a:solidFill>
                <a:latin typeface="Gill Sans MT" panose="020B0502020104020203" pitchFamily="34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39A6EB5-D1F4-5E40-BF2A-E2653F847FBA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0"/>
            <a:ext cx="12198096" cy="123793"/>
          </a:xfrm>
          <a:prstGeom prst="rect">
            <a:avLst/>
          </a:prstGeom>
          <a:gradFill>
            <a:gsLst>
              <a:gs pos="0">
                <a:srgbClr val="00AEEF"/>
              </a:gs>
              <a:gs pos="64000">
                <a:srgbClr val="EDF19C"/>
              </a:gs>
              <a:gs pos="92000">
                <a:srgbClr val="D7DF22">
                  <a:lumMod val="45000"/>
                  <a:lumOff val="55000"/>
                </a:srgbClr>
              </a:gs>
              <a:gs pos="100000">
                <a:srgbClr val="D7DF22">
                  <a:lumMod val="30000"/>
                  <a:lumOff val="70000"/>
                </a:srgbClr>
              </a:gs>
            </a:gsLst>
            <a:lin ang="0" scaled="1"/>
          </a:gradFill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668245C-D8AA-4A8F-AE4E-33AC54E9E23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86222" y="6385306"/>
            <a:ext cx="2100974" cy="412363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3525491" y="6320917"/>
            <a:ext cx="54686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Gill Sans MT"/>
              </a:rPr>
              <a:t>S2-2105390, 3GPP SA2#146-e, August 16-27, 2021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4607810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401811" y="1027058"/>
            <a:ext cx="5681472" cy="5199436"/>
          </a:xfrm>
          <a:prstGeom prst="rect">
            <a:avLst/>
          </a:prstGeom>
        </p:spPr>
        <p:txBody>
          <a:bodyPr>
            <a:normAutofit/>
          </a:bodyPr>
          <a:lstStyle>
            <a:lvl1pPr marL="231775" indent="-231775">
              <a:spcBef>
                <a:spcPts val="200"/>
              </a:spcBef>
              <a:spcAft>
                <a:spcPts val="400"/>
              </a:spcAft>
              <a:buClr>
                <a:srgbClr val="00AEEF"/>
              </a:buClr>
              <a:buSzPct val="90000"/>
              <a:buFont typeface="Wingdings" pitchFamily="2" charset="2"/>
              <a:buChar char="§"/>
              <a:defRPr sz="2400" baseline="0">
                <a:solidFill>
                  <a:srgbClr val="315EAB"/>
                </a:solidFill>
                <a:latin typeface="Gill Sans MT" panose="020B0502020104020203" pitchFamily="34" charset="77"/>
              </a:defRPr>
            </a:lvl1pPr>
            <a:lvl2pPr marL="452438" indent="-219075">
              <a:spcBef>
                <a:spcPts val="200"/>
              </a:spcBef>
              <a:spcAft>
                <a:spcPts val="400"/>
              </a:spcAft>
              <a:buClr>
                <a:schemeClr val="bg1"/>
              </a:buClr>
              <a:buSzPct val="90000"/>
              <a:defRPr sz="2000" baseline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defRPr>
            </a:lvl2pPr>
            <a:lvl3pPr marL="690563" indent="-228600">
              <a:spcBef>
                <a:spcPts val="200"/>
              </a:spcBef>
              <a:spcAft>
                <a:spcPts val="400"/>
              </a:spcAft>
              <a:buClr>
                <a:schemeClr val="bg1"/>
              </a:buClr>
              <a:buSzPct val="90000"/>
              <a:defRPr sz="1800" baseline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defRPr>
            </a:lvl3pPr>
            <a:lvl4pPr marL="914400" indent="-223838">
              <a:spcBef>
                <a:spcPts val="200"/>
              </a:spcBef>
              <a:spcAft>
                <a:spcPts val="400"/>
              </a:spcAft>
              <a:buClr>
                <a:schemeClr val="bg1"/>
              </a:buClr>
              <a:buSzPct val="90000"/>
              <a:buFont typeface="Calibri" pitchFamily="34" charset="0"/>
              <a:buChar char="‐"/>
              <a:defRPr sz="1600" baseline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defRPr>
            </a:lvl4pPr>
            <a:lvl5pPr marL="1146175" indent="-231775">
              <a:spcBef>
                <a:spcPts val="200"/>
              </a:spcBef>
              <a:spcAft>
                <a:spcPts val="400"/>
              </a:spcAft>
              <a:buClr>
                <a:schemeClr val="bg1"/>
              </a:buClr>
              <a:buSzPct val="90000"/>
              <a:buFont typeface="Calibri" pitchFamily="34" charset="0"/>
              <a:buChar char="‐"/>
              <a:defRPr sz="1400" baseline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25"/>
          </p:nvPr>
        </p:nvSpPr>
        <p:spPr>
          <a:xfrm>
            <a:off x="6104280" y="1027058"/>
            <a:ext cx="5681472" cy="5056632"/>
          </a:xfrm>
          <a:prstGeom prst="rect">
            <a:avLst/>
          </a:prstGeom>
        </p:spPr>
        <p:txBody>
          <a:bodyPr>
            <a:normAutofit/>
          </a:bodyPr>
          <a:lstStyle>
            <a:lvl1pPr marL="231775" indent="-231775">
              <a:spcBef>
                <a:spcPts val="200"/>
              </a:spcBef>
              <a:spcAft>
                <a:spcPts val="400"/>
              </a:spcAft>
              <a:buClr>
                <a:srgbClr val="00AEEF"/>
              </a:buClr>
              <a:buSzPct val="90000"/>
              <a:buFont typeface="Wingdings" pitchFamily="2" charset="2"/>
              <a:buChar char="§"/>
              <a:defRPr sz="2400" baseline="0">
                <a:solidFill>
                  <a:srgbClr val="315EAB"/>
                </a:solidFill>
                <a:latin typeface="Gill Sans MT" panose="020B0502020104020203" pitchFamily="34" charset="77"/>
              </a:defRPr>
            </a:lvl1pPr>
            <a:lvl2pPr marL="452438" indent="-219075">
              <a:spcBef>
                <a:spcPts val="200"/>
              </a:spcBef>
              <a:spcAft>
                <a:spcPts val="400"/>
              </a:spcAft>
              <a:buClr>
                <a:schemeClr val="bg1"/>
              </a:buClr>
              <a:buSzPct val="90000"/>
              <a:defRPr sz="2000" baseline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defRPr>
            </a:lvl2pPr>
            <a:lvl3pPr marL="690563" indent="-228600">
              <a:spcBef>
                <a:spcPts val="200"/>
              </a:spcBef>
              <a:spcAft>
                <a:spcPts val="400"/>
              </a:spcAft>
              <a:buClr>
                <a:schemeClr val="bg1"/>
              </a:buClr>
              <a:buSzPct val="90000"/>
              <a:defRPr sz="1800" baseline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defRPr>
            </a:lvl3pPr>
            <a:lvl4pPr marL="914400" indent="-223838">
              <a:spcBef>
                <a:spcPts val="200"/>
              </a:spcBef>
              <a:spcAft>
                <a:spcPts val="400"/>
              </a:spcAft>
              <a:buClr>
                <a:schemeClr val="bg1"/>
              </a:buClr>
              <a:buSzPct val="90000"/>
              <a:buFont typeface="Calibri" pitchFamily="34" charset="0"/>
              <a:buChar char="‐"/>
              <a:defRPr sz="1600" baseline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defRPr>
            </a:lvl4pPr>
            <a:lvl5pPr marL="1146175" indent="-231775">
              <a:spcBef>
                <a:spcPts val="200"/>
              </a:spcBef>
              <a:spcAft>
                <a:spcPts val="400"/>
              </a:spcAft>
              <a:buClr>
                <a:schemeClr val="bg1"/>
              </a:buClr>
              <a:buSzPct val="90000"/>
              <a:buFont typeface="Calibri" pitchFamily="34" charset="0"/>
              <a:buChar char="‐"/>
              <a:defRPr sz="1400" baseline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3B9CB5D-5D4C-6744-95C7-648E395D17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399" y="449730"/>
            <a:ext cx="11374611" cy="365760"/>
          </a:xfrm>
          <a:prstGeom prst="rect">
            <a:avLst/>
          </a:prstGeom>
        </p:spPr>
        <p:txBody>
          <a:bodyPr lIns="0" anchor="b">
            <a:noAutofit/>
          </a:bodyPr>
          <a:lstStyle>
            <a:lvl1pPr algn="l">
              <a:defRPr sz="3200" b="1">
                <a:solidFill>
                  <a:srgbClr val="0070C0"/>
                </a:solidFill>
                <a:latin typeface="Gill Sans MT" panose="020B0502020104020203" pitchFamily="34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1" name="Slide Number Placeholder 3">
            <a:extLst>
              <a:ext uri="{FF2B5EF4-FFF2-40B4-BE49-F238E27FC236}">
                <a16:creationId xmlns:a16="http://schemas.microsoft.com/office/drawing/2014/main" id="{AAA783D2-AE69-4779-A49A-8EAE6A50AE8D}"/>
              </a:ext>
            </a:extLst>
          </p:cNvPr>
          <p:cNvSpPr txBox="1">
            <a:spLocks/>
          </p:cNvSpPr>
          <p:nvPr userDrawn="1"/>
        </p:nvSpPr>
        <p:spPr bwMode="auto">
          <a:xfrm flipH="1">
            <a:off x="401811" y="6459546"/>
            <a:ext cx="474133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l"/>
            <a:r>
              <a:rPr lang="en-US" sz="800" dirty="0">
                <a:solidFill>
                  <a:srgbClr val="00AEEF"/>
                </a:solidFill>
                <a:latin typeface="Gill Sans MT" panose="020B0502020104020203" pitchFamily="34" charset="77"/>
                <a:cs typeface="Arial" pitchFamily="34" charset="0"/>
              </a:rPr>
              <a:t>Slide </a:t>
            </a:r>
            <a:fld id="{FFF824FF-5FA3-4935-85EA-2B9516965570}" type="slidenum">
              <a:rPr lang="en-US" sz="800" smtClean="0">
                <a:solidFill>
                  <a:srgbClr val="00AEEF"/>
                </a:solidFill>
                <a:latin typeface="Gill Sans MT" panose="020B0502020104020203" pitchFamily="34" charset="77"/>
                <a:cs typeface="Arial" pitchFamily="34" charset="0"/>
              </a:rPr>
              <a:pPr algn="l"/>
              <a:t>‹#›</a:t>
            </a:fld>
            <a:endParaRPr lang="en-US" sz="800" dirty="0">
              <a:solidFill>
                <a:srgbClr val="00AEEF"/>
              </a:solidFill>
              <a:latin typeface="Gill Sans MT" panose="020B0502020104020203" pitchFamily="34" charset="77"/>
              <a:cs typeface="Arial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91141A3-DF6D-CC4B-94FA-D98B97AFA31A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0"/>
            <a:ext cx="12198096" cy="123793"/>
          </a:xfrm>
          <a:prstGeom prst="rect">
            <a:avLst/>
          </a:prstGeom>
          <a:gradFill>
            <a:gsLst>
              <a:gs pos="0">
                <a:srgbClr val="315EAB"/>
              </a:gs>
              <a:gs pos="25000">
                <a:srgbClr val="00AEEF"/>
              </a:gs>
              <a:gs pos="50000">
                <a:srgbClr val="EDF19C"/>
              </a:gs>
              <a:gs pos="75000">
                <a:srgbClr val="D7DF22">
                  <a:lumMod val="45000"/>
                  <a:lumOff val="55000"/>
                </a:srgbClr>
              </a:gs>
              <a:gs pos="100000">
                <a:srgbClr val="D7DF22">
                  <a:lumMod val="30000"/>
                  <a:lumOff val="70000"/>
                </a:srgbClr>
              </a:gs>
            </a:gsLst>
            <a:lin ang="0" scaled="1"/>
          </a:gradFill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DF1B0C-BF64-420A-BDD5-7283AB9AAD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86222" y="6385306"/>
            <a:ext cx="2100974" cy="41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402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406399" y="1043825"/>
            <a:ext cx="5681472" cy="4445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2800" b="1">
                <a:solidFill>
                  <a:srgbClr val="315EAB"/>
                </a:solidFill>
                <a:latin typeface="Gill Sans MT" panose="020B0502020104020203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1398" y="1043660"/>
            <a:ext cx="5675439" cy="4445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2800" b="1">
                <a:solidFill>
                  <a:srgbClr val="315EAB"/>
                </a:solidFill>
                <a:latin typeface="Gill Sans MT" panose="020B0502020104020203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Content Placeholder 2"/>
          <p:cNvSpPr>
            <a:spLocks noGrp="1"/>
          </p:cNvSpPr>
          <p:nvPr>
            <p:ph idx="25"/>
          </p:nvPr>
        </p:nvSpPr>
        <p:spPr>
          <a:xfrm>
            <a:off x="412895" y="1504786"/>
            <a:ext cx="5681472" cy="4599432"/>
          </a:xfrm>
          <a:prstGeom prst="rect">
            <a:avLst/>
          </a:prstGeom>
        </p:spPr>
        <p:txBody>
          <a:bodyPr>
            <a:normAutofit/>
          </a:bodyPr>
          <a:lstStyle>
            <a:lvl1pPr marL="231775" indent="-231775">
              <a:spcBef>
                <a:spcPts val="200"/>
              </a:spcBef>
              <a:spcAft>
                <a:spcPts val="400"/>
              </a:spcAft>
              <a:buClr>
                <a:srgbClr val="00AEEF"/>
              </a:buClr>
              <a:buSzPct val="90000"/>
              <a:buFont typeface="Wingdings" pitchFamily="2" charset="2"/>
              <a:buChar char="§"/>
              <a:defRPr sz="2400" baseline="0">
                <a:solidFill>
                  <a:srgbClr val="315EAB"/>
                </a:solidFill>
                <a:latin typeface="Gill Sans MT" panose="020B0502020104020203" pitchFamily="34" charset="77"/>
              </a:defRPr>
            </a:lvl1pPr>
            <a:lvl2pPr marL="452438" indent="-219075">
              <a:spcBef>
                <a:spcPts val="200"/>
              </a:spcBef>
              <a:spcAft>
                <a:spcPts val="400"/>
              </a:spcAft>
              <a:buClr>
                <a:srgbClr val="00AEEF"/>
              </a:buClr>
              <a:buSzPct val="90000"/>
              <a:defRPr sz="2000" baseline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defRPr>
            </a:lvl2pPr>
            <a:lvl3pPr marL="690563" indent="-228600">
              <a:spcBef>
                <a:spcPts val="200"/>
              </a:spcBef>
              <a:spcAft>
                <a:spcPts val="400"/>
              </a:spcAft>
              <a:buClr>
                <a:srgbClr val="00AEEF"/>
              </a:buClr>
              <a:buSzPct val="90000"/>
              <a:defRPr sz="1800" baseline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defRPr>
            </a:lvl3pPr>
            <a:lvl4pPr marL="914400" indent="-223838">
              <a:spcBef>
                <a:spcPts val="200"/>
              </a:spcBef>
              <a:spcAft>
                <a:spcPts val="400"/>
              </a:spcAft>
              <a:buClr>
                <a:srgbClr val="00AEEF"/>
              </a:buClr>
              <a:buSzPct val="90000"/>
              <a:buFont typeface="Calibri" pitchFamily="34" charset="0"/>
              <a:buChar char="‐"/>
              <a:defRPr sz="1600" baseline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defRPr>
            </a:lvl4pPr>
            <a:lvl5pPr marL="1146175" indent="-231775">
              <a:spcBef>
                <a:spcPts val="200"/>
              </a:spcBef>
              <a:spcAft>
                <a:spcPts val="400"/>
              </a:spcAft>
              <a:buClr>
                <a:srgbClr val="00AEEF"/>
              </a:buClr>
              <a:buSzPct val="90000"/>
              <a:buFont typeface="Calibri" pitchFamily="34" charset="0"/>
              <a:buChar char="‐"/>
              <a:defRPr sz="1400" baseline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5" name="Content Placeholder 2"/>
          <p:cNvSpPr>
            <a:spLocks noGrp="1"/>
          </p:cNvSpPr>
          <p:nvPr>
            <p:ph idx="26"/>
          </p:nvPr>
        </p:nvSpPr>
        <p:spPr>
          <a:xfrm>
            <a:off x="6115364" y="1504786"/>
            <a:ext cx="5681472" cy="4599432"/>
          </a:xfrm>
          <a:prstGeom prst="rect">
            <a:avLst/>
          </a:prstGeom>
        </p:spPr>
        <p:txBody>
          <a:bodyPr>
            <a:normAutofit/>
          </a:bodyPr>
          <a:lstStyle>
            <a:lvl1pPr marL="231775" indent="-231775">
              <a:spcBef>
                <a:spcPts val="200"/>
              </a:spcBef>
              <a:spcAft>
                <a:spcPts val="400"/>
              </a:spcAft>
              <a:buClr>
                <a:srgbClr val="00AEEF"/>
              </a:buClr>
              <a:buSzPct val="90000"/>
              <a:buFont typeface="Wingdings" pitchFamily="2" charset="2"/>
              <a:buChar char="§"/>
              <a:defRPr sz="2400" baseline="0">
                <a:solidFill>
                  <a:srgbClr val="315EAB"/>
                </a:solidFill>
                <a:latin typeface="Gill Sans MT" panose="020B0502020104020203" pitchFamily="34" charset="77"/>
              </a:defRPr>
            </a:lvl1pPr>
            <a:lvl2pPr marL="452438" indent="-219075">
              <a:spcBef>
                <a:spcPts val="200"/>
              </a:spcBef>
              <a:spcAft>
                <a:spcPts val="400"/>
              </a:spcAft>
              <a:buClr>
                <a:srgbClr val="00AEEF"/>
              </a:buClr>
              <a:buSzPct val="90000"/>
              <a:defRPr sz="2000" baseline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defRPr>
            </a:lvl2pPr>
            <a:lvl3pPr marL="690563" indent="-228600">
              <a:spcBef>
                <a:spcPts val="200"/>
              </a:spcBef>
              <a:spcAft>
                <a:spcPts val="400"/>
              </a:spcAft>
              <a:buClr>
                <a:srgbClr val="00AEEF"/>
              </a:buClr>
              <a:buSzPct val="90000"/>
              <a:defRPr sz="1800" baseline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defRPr>
            </a:lvl3pPr>
            <a:lvl4pPr marL="914400" indent="-223838">
              <a:spcBef>
                <a:spcPts val="200"/>
              </a:spcBef>
              <a:spcAft>
                <a:spcPts val="400"/>
              </a:spcAft>
              <a:buClr>
                <a:srgbClr val="00AEEF"/>
              </a:buClr>
              <a:buSzPct val="90000"/>
              <a:buFont typeface="Calibri" pitchFamily="34" charset="0"/>
              <a:buChar char="‐"/>
              <a:defRPr sz="1600" baseline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defRPr>
            </a:lvl4pPr>
            <a:lvl5pPr marL="1146175" indent="-231775">
              <a:spcBef>
                <a:spcPts val="200"/>
              </a:spcBef>
              <a:spcAft>
                <a:spcPts val="400"/>
              </a:spcAft>
              <a:buClr>
                <a:srgbClr val="00AEEF"/>
              </a:buClr>
              <a:buSzPct val="90000"/>
              <a:buFont typeface="Calibri" pitchFamily="34" charset="0"/>
              <a:buChar char="‐"/>
              <a:defRPr sz="1400" baseline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7665D3E-55F0-774B-BB9B-6C67718C7E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399" y="449730"/>
            <a:ext cx="11374611" cy="365760"/>
          </a:xfrm>
          <a:prstGeom prst="rect">
            <a:avLst/>
          </a:prstGeom>
        </p:spPr>
        <p:txBody>
          <a:bodyPr lIns="0" anchor="b">
            <a:noAutofit/>
          </a:bodyPr>
          <a:lstStyle>
            <a:lvl1pPr algn="l">
              <a:defRPr sz="3200" b="1">
                <a:solidFill>
                  <a:srgbClr val="0070C0"/>
                </a:solidFill>
                <a:latin typeface="Gill Sans MT" panose="020B0502020104020203" pitchFamily="34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Slide Number Placeholder 3">
            <a:extLst>
              <a:ext uri="{FF2B5EF4-FFF2-40B4-BE49-F238E27FC236}">
                <a16:creationId xmlns:a16="http://schemas.microsoft.com/office/drawing/2014/main" id="{02A15DF5-76EB-4490-9667-C71F91A82786}"/>
              </a:ext>
            </a:extLst>
          </p:cNvPr>
          <p:cNvSpPr txBox="1">
            <a:spLocks/>
          </p:cNvSpPr>
          <p:nvPr userDrawn="1"/>
        </p:nvSpPr>
        <p:spPr bwMode="auto">
          <a:xfrm flipH="1">
            <a:off x="401811" y="6459546"/>
            <a:ext cx="474133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l"/>
            <a:r>
              <a:rPr lang="en-US" sz="800" dirty="0">
                <a:solidFill>
                  <a:srgbClr val="00AEEF"/>
                </a:solidFill>
                <a:latin typeface="Gill Sans MT" panose="020B0502020104020203" pitchFamily="34" charset="77"/>
                <a:cs typeface="Arial" pitchFamily="34" charset="0"/>
              </a:rPr>
              <a:t>Slide </a:t>
            </a:r>
            <a:fld id="{FFF824FF-5FA3-4935-85EA-2B9516965570}" type="slidenum">
              <a:rPr lang="en-US" sz="800" smtClean="0">
                <a:solidFill>
                  <a:srgbClr val="00AEEF"/>
                </a:solidFill>
                <a:latin typeface="Gill Sans MT" panose="020B0502020104020203" pitchFamily="34" charset="77"/>
                <a:cs typeface="Arial" pitchFamily="34" charset="0"/>
              </a:rPr>
              <a:pPr algn="l"/>
              <a:t>‹#›</a:t>
            </a:fld>
            <a:endParaRPr lang="en-US" sz="800" dirty="0">
              <a:solidFill>
                <a:srgbClr val="00AEEF"/>
              </a:solidFill>
              <a:latin typeface="Gill Sans MT" panose="020B0502020104020203" pitchFamily="34" charset="77"/>
              <a:cs typeface="Arial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A2067E4-B8D9-8D4B-9CF5-0631FC2B3A18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0"/>
            <a:ext cx="12198096" cy="123793"/>
          </a:xfrm>
          <a:prstGeom prst="rect">
            <a:avLst/>
          </a:prstGeom>
          <a:gradFill>
            <a:gsLst>
              <a:gs pos="0">
                <a:srgbClr val="315EAB"/>
              </a:gs>
              <a:gs pos="25000">
                <a:srgbClr val="00AEEF"/>
              </a:gs>
              <a:gs pos="50000">
                <a:srgbClr val="EDF19C"/>
              </a:gs>
              <a:gs pos="75000">
                <a:srgbClr val="D7DF22">
                  <a:lumMod val="45000"/>
                  <a:lumOff val="55000"/>
                </a:srgbClr>
              </a:gs>
              <a:gs pos="100000">
                <a:srgbClr val="D7DF22">
                  <a:lumMod val="30000"/>
                  <a:lumOff val="70000"/>
                </a:srgbClr>
              </a:gs>
            </a:gsLst>
            <a:lin ang="0" scaled="1"/>
          </a:gradFill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9FE7F94-B953-4F4E-964B-B50AE550C7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86222" y="6385306"/>
            <a:ext cx="2100974" cy="41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70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06399" y="449730"/>
            <a:ext cx="11374611" cy="365760"/>
          </a:xfrm>
          <a:prstGeom prst="rect">
            <a:avLst/>
          </a:prstGeom>
        </p:spPr>
        <p:txBody>
          <a:bodyPr lIns="0" anchor="b">
            <a:noAutofit/>
          </a:bodyPr>
          <a:lstStyle>
            <a:lvl1pPr algn="l">
              <a:defRPr sz="3200" b="1">
                <a:solidFill>
                  <a:srgbClr val="0070C0"/>
                </a:solidFill>
                <a:latin typeface="Gill Sans MT" panose="020B0502020104020203" pitchFamily="34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2" name="Slide Number Placeholder 3">
            <a:extLst>
              <a:ext uri="{FF2B5EF4-FFF2-40B4-BE49-F238E27FC236}">
                <a16:creationId xmlns:a16="http://schemas.microsoft.com/office/drawing/2014/main" id="{F4E8F01D-54CD-6549-B8A5-00BB40FABF0B}"/>
              </a:ext>
            </a:extLst>
          </p:cNvPr>
          <p:cNvSpPr txBox="1">
            <a:spLocks/>
          </p:cNvSpPr>
          <p:nvPr userDrawn="1"/>
        </p:nvSpPr>
        <p:spPr bwMode="auto">
          <a:xfrm flipH="1">
            <a:off x="401811" y="6459546"/>
            <a:ext cx="474133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l"/>
            <a:r>
              <a:rPr lang="en-US" sz="800" dirty="0">
                <a:solidFill>
                  <a:srgbClr val="00AEEF"/>
                </a:solidFill>
                <a:latin typeface="Gill Sans MT" panose="020B0502020104020203" pitchFamily="34" charset="77"/>
                <a:cs typeface="Arial" pitchFamily="34" charset="0"/>
              </a:rPr>
              <a:t>Slide </a:t>
            </a:r>
            <a:fld id="{FFF824FF-5FA3-4935-85EA-2B9516965570}" type="slidenum">
              <a:rPr lang="en-US" sz="800" smtClean="0">
                <a:solidFill>
                  <a:srgbClr val="00AEEF"/>
                </a:solidFill>
                <a:latin typeface="Gill Sans MT" panose="020B0502020104020203" pitchFamily="34" charset="77"/>
                <a:cs typeface="Arial" pitchFamily="34" charset="0"/>
              </a:rPr>
              <a:pPr algn="l"/>
              <a:t>‹#›</a:t>
            </a:fld>
            <a:endParaRPr lang="en-US" sz="800" dirty="0">
              <a:solidFill>
                <a:srgbClr val="00AEEF"/>
              </a:solidFill>
              <a:latin typeface="Gill Sans MT" panose="020B0502020104020203" pitchFamily="34" charset="77"/>
              <a:cs typeface="Arial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17227DF-96FD-46B6-B68B-9CBE70F3602D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0"/>
            <a:ext cx="12198096" cy="123793"/>
          </a:xfrm>
          <a:prstGeom prst="rect">
            <a:avLst/>
          </a:prstGeom>
          <a:gradFill>
            <a:gsLst>
              <a:gs pos="0">
                <a:srgbClr val="315EAB"/>
              </a:gs>
              <a:gs pos="25000">
                <a:srgbClr val="00AEEF"/>
              </a:gs>
              <a:gs pos="50000">
                <a:srgbClr val="EDF19C"/>
              </a:gs>
              <a:gs pos="75000">
                <a:srgbClr val="D7DF22">
                  <a:lumMod val="45000"/>
                  <a:lumOff val="55000"/>
                </a:srgbClr>
              </a:gs>
              <a:gs pos="100000">
                <a:srgbClr val="D7DF22">
                  <a:lumMod val="30000"/>
                  <a:lumOff val="70000"/>
                </a:srgbClr>
              </a:gs>
            </a:gsLst>
            <a:lin ang="0" scaled="1"/>
          </a:gradFill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A86C29A-ADE2-45DC-8732-61B9743DB68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86222" y="6385306"/>
            <a:ext cx="2100974" cy="412363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01811" y="1042539"/>
            <a:ext cx="11379200" cy="5055387"/>
          </a:xfrm>
          <a:prstGeom prst="rect">
            <a:avLst/>
          </a:prstGeom>
        </p:spPr>
        <p:txBody>
          <a:bodyPr>
            <a:normAutofit/>
          </a:bodyPr>
          <a:lstStyle>
            <a:lvl1pPr marL="231775" indent="-231775">
              <a:spcBef>
                <a:spcPts val="200"/>
              </a:spcBef>
              <a:spcAft>
                <a:spcPts val="400"/>
              </a:spcAft>
              <a:buClr>
                <a:srgbClr val="00AEEF"/>
              </a:buClr>
              <a:buSzPct val="90000"/>
              <a:buFont typeface="Wingdings" pitchFamily="2" charset="2"/>
              <a:buChar char="§"/>
              <a:defRPr sz="2400" baseline="0">
                <a:solidFill>
                  <a:srgbClr val="315EAB"/>
                </a:solidFill>
                <a:latin typeface="Gill Sans MT" panose="020B0502020104020203" pitchFamily="34" charset="77"/>
              </a:defRPr>
            </a:lvl1pPr>
            <a:lvl2pPr marL="452438" indent="-219075">
              <a:spcBef>
                <a:spcPts val="200"/>
              </a:spcBef>
              <a:spcAft>
                <a:spcPts val="400"/>
              </a:spcAft>
              <a:buClr>
                <a:srgbClr val="00AEEF"/>
              </a:buClr>
              <a:buSzPct val="90000"/>
              <a:defRPr sz="2000" baseline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defRPr>
            </a:lvl2pPr>
            <a:lvl3pPr marL="690563" indent="-228600">
              <a:spcBef>
                <a:spcPts val="200"/>
              </a:spcBef>
              <a:spcAft>
                <a:spcPts val="400"/>
              </a:spcAft>
              <a:buClr>
                <a:srgbClr val="00AEEF"/>
              </a:buClr>
              <a:buSzPct val="90000"/>
              <a:defRPr sz="1800" baseline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defRPr>
            </a:lvl3pPr>
            <a:lvl4pPr marL="914400" indent="-223838">
              <a:spcBef>
                <a:spcPts val="200"/>
              </a:spcBef>
              <a:spcAft>
                <a:spcPts val="400"/>
              </a:spcAft>
              <a:buClr>
                <a:srgbClr val="00AEEF"/>
              </a:buClr>
              <a:buSzPct val="90000"/>
              <a:buFont typeface="Calibri" pitchFamily="34" charset="0"/>
              <a:buChar char="‐"/>
              <a:defRPr sz="1600" baseline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defRPr>
            </a:lvl4pPr>
            <a:lvl5pPr marL="1146175" indent="-231775">
              <a:spcBef>
                <a:spcPts val="200"/>
              </a:spcBef>
              <a:spcAft>
                <a:spcPts val="400"/>
              </a:spcAft>
              <a:buClr>
                <a:srgbClr val="00AEEF"/>
              </a:buClr>
              <a:buSzPct val="90000"/>
              <a:buFont typeface="Calibri" pitchFamily="34" charset="0"/>
              <a:buChar char="‐"/>
              <a:defRPr sz="1400" baseline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3525491" y="6320917"/>
            <a:ext cx="54686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Gill Sans MT"/>
              </a:rPr>
              <a:t>S2-2105390, 3GPP SA2#146-e, August 16-27, 2021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470835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3909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7" r:id="rId3"/>
    <p:sldLayoutId id="2147483828" r:id="rId4"/>
    <p:sldLayoutId id="214748382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419DC9A-0435-4EE7-9C59-3594EA55D3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97775" y="4473634"/>
            <a:ext cx="10181042" cy="1812866"/>
          </a:xfrm>
        </p:spPr>
        <p:txBody>
          <a:bodyPr lIns="0" tIns="45720" rIns="0" bIns="45720" anchor="t"/>
          <a:lstStyle/>
          <a:p>
            <a:r>
              <a:rPr lang="en-US" dirty="0" smtClean="0">
                <a:latin typeface="Gill Sans MT"/>
              </a:rPr>
              <a:t>S2-2105390, MPS for 5GC LBO Authorization Gap</a:t>
            </a:r>
            <a:r>
              <a:rPr lang="en-US" dirty="0">
                <a:latin typeface="Gill Sans MT"/>
              </a:rPr>
              <a:t> </a:t>
            </a:r>
          </a:p>
          <a:p>
            <a:r>
              <a:rPr lang="en-US" sz="2000" dirty="0" smtClean="0">
                <a:latin typeface="Gill Sans MT"/>
              </a:rPr>
              <a:t>Discussion Paper for 3GPP SA2#146-e, August 16-27, 2021</a:t>
            </a:r>
          </a:p>
          <a:p>
            <a:r>
              <a:rPr lang="en-US" sz="2000" smtClean="0">
                <a:latin typeface="Gill Sans MT"/>
              </a:rPr>
              <a:t>Robert </a:t>
            </a:r>
            <a:r>
              <a:rPr lang="en-US" sz="2000" smtClean="0">
                <a:latin typeface="Gill Sans MT"/>
              </a:rPr>
              <a:t>C. </a:t>
            </a:r>
            <a:r>
              <a:rPr lang="en-US" sz="2000" smtClean="0">
                <a:latin typeface="Gill Sans MT"/>
              </a:rPr>
              <a:t>Streijl</a:t>
            </a:r>
            <a:endParaRPr lang="en-US" sz="2000" dirty="0" smtClean="0">
              <a:latin typeface="Gill Sans MT"/>
            </a:endParaRPr>
          </a:p>
          <a:p>
            <a:r>
              <a:rPr lang="en-US" sz="2000" dirty="0" smtClean="0">
                <a:latin typeface="Gill Sans MT"/>
              </a:rPr>
              <a:t>July 27, 2021</a:t>
            </a:r>
            <a:endParaRPr lang="en-US" sz="2000" dirty="0">
              <a:latin typeface="Gill Sans MT"/>
            </a:endParaRPr>
          </a:p>
          <a:p>
            <a:endParaRPr lang="en-US" sz="2000" dirty="0">
              <a:latin typeface="Gill Sans MT"/>
            </a:endParaRPr>
          </a:p>
          <a:p>
            <a:endParaRPr lang="en-US" dirty="0">
              <a:latin typeface="Gill Sans MT"/>
            </a:endParaRPr>
          </a:p>
        </p:txBody>
      </p:sp>
    </p:spTree>
    <p:extLst>
      <p:ext uri="{BB962C8B-B14F-4D97-AF65-F5344CB8AC3E}">
        <p14:creationId xmlns:p14="http://schemas.microsoft.com/office/powerpoint/2010/main" val="1785631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01811" y="1042539"/>
            <a:ext cx="11379200" cy="5437089"/>
          </a:xfrm>
        </p:spPr>
        <p:txBody>
          <a:bodyPr>
            <a:normAutofit/>
          </a:bodyPr>
          <a:lstStyle/>
          <a:p>
            <a:pPr lvl="1"/>
            <a:r>
              <a:rPr lang="en-US" dirty="0" smtClean="0">
                <a:solidFill>
                  <a:schemeClr val="tx1"/>
                </a:solidFill>
              </a:rPr>
              <a:t>The proposal is to adopt the solution outlined in this discussion paper.</a:t>
            </a:r>
          </a:p>
          <a:p>
            <a:pPr lvl="1"/>
            <a:endParaRPr lang="en-US" dirty="0">
              <a:solidFill>
                <a:schemeClr val="tx1"/>
              </a:solidFill>
            </a:endParaRP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Contributions:</a:t>
            </a:r>
          </a:p>
          <a:p>
            <a:pPr lvl="2"/>
            <a:r>
              <a:rPr lang="en-US" dirty="0" smtClean="0">
                <a:solidFill>
                  <a:schemeClr val="tx1"/>
                </a:solidFill>
              </a:rPr>
              <a:t>S2-2105383, CR 3007, MPS for 5GC LBO,  for TS 23.501</a:t>
            </a:r>
          </a:p>
          <a:p>
            <a:pPr lvl="2"/>
            <a:r>
              <a:rPr lang="en-US" dirty="0" smtClean="0">
                <a:solidFill>
                  <a:schemeClr val="tx1"/>
                </a:solidFill>
              </a:rPr>
              <a:t>S2-2105384, </a:t>
            </a:r>
            <a:r>
              <a:rPr lang="en-US" dirty="0">
                <a:solidFill>
                  <a:schemeClr val="tx1"/>
                </a:solidFill>
              </a:rPr>
              <a:t>CR </a:t>
            </a:r>
            <a:r>
              <a:rPr lang="en-US" dirty="0" smtClean="0">
                <a:solidFill>
                  <a:schemeClr val="tx1"/>
                </a:solidFill>
              </a:rPr>
              <a:t>2896, </a:t>
            </a:r>
            <a:r>
              <a:rPr lang="en-US" dirty="0">
                <a:solidFill>
                  <a:schemeClr val="tx1"/>
                </a:solidFill>
              </a:rPr>
              <a:t>MPS for 5GC </a:t>
            </a:r>
            <a:r>
              <a:rPr lang="en-US" dirty="0" smtClean="0">
                <a:solidFill>
                  <a:schemeClr val="tx1"/>
                </a:solidFill>
              </a:rPr>
              <a:t>LBO,  for TS 23.502</a:t>
            </a:r>
          </a:p>
          <a:p>
            <a:pPr lvl="2"/>
            <a:r>
              <a:rPr lang="en-US" dirty="0" smtClean="0">
                <a:solidFill>
                  <a:schemeClr val="tx1"/>
                </a:solidFill>
              </a:rPr>
              <a:t>S2-2105385, </a:t>
            </a:r>
            <a:r>
              <a:rPr lang="en-US" dirty="0">
                <a:solidFill>
                  <a:schemeClr val="tx1"/>
                </a:solidFill>
              </a:rPr>
              <a:t>CR </a:t>
            </a:r>
            <a:r>
              <a:rPr lang="en-US" dirty="0" smtClean="0">
                <a:solidFill>
                  <a:schemeClr val="tx1"/>
                </a:solidFill>
              </a:rPr>
              <a:t>0605, </a:t>
            </a:r>
            <a:r>
              <a:rPr lang="en-US" dirty="0">
                <a:solidFill>
                  <a:schemeClr val="tx1"/>
                </a:solidFill>
              </a:rPr>
              <a:t>MPS for 5GC </a:t>
            </a:r>
            <a:r>
              <a:rPr lang="en-US" dirty="0" smtClean="0">
                <a:solidFill>
                  <a:schemeClr val="tx1"/>
                </a:solidFill>
              </a:rPr>
              <a:t>LBO,  for TS 23.503</a:t>
            </a:r>
            <a:endParaRPr lang="en-US" dirty="0">
              <a:solidFill>
                <a:schemeClr val="tx1"/>
              </a:solidFill>
            </a:endParaRPr>
          </a:p>
          <a:p>
            <a:pPr lvl="2"/>
            <a:endParaRPr lang="en-US" dirty="0">
              <a:solidFill>
                <a:schemeClr val="tx1"/>
              </a:solidFill>
            </a:endParaRPr>
          </a:p>
          <a:p>
            <a:pPr lvl="2"/>
            <a:endParaRPr lang="en-US" dirty="0">
              <a:solidFill>
                <a:schemeClr val="tx1"/>
              </a:solidFill>
            </a:endParaRPr>
          </a:p>
          <a:p>
            <a:pPr lvl="3"/>
            <a:endParaRPr lang="en-US" dirty="0"/>
          </a:p>
          <a:p>
            <a:pPr lvl="2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9B938965-68E8-4DEB-A1FC-1B3BEEC94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Proposal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8740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01811" y="1042539"/>
            <a:ext cx="11379200" cy="325116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There is a gap in 5G LBO for MPS.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The V-PCF cannot authorize a </a:t>
            </a:r>
            <a:r>
              <a:rPr lang="en-GB" dirty="0" smtClean="0">
                <a:solidFill>
                  <a:schemeClr val="tx1"/>
                </a:solidFill>
              </a:rPr>
              <a:t>Service </a:t>
            </a:r>
            <a:r>
              <a:rPr lang="en-GB" dirty="0">
                <a:solidFill>
                  <a:schemeClr val="tx1"/>
                </a:solidFill>
              </a:rPr>
              <a:t>User </a:t>
            </a:r>
            <a:r>
              <a:rPr lang="en-GB" dirty="0" smtClean="0">
                <a:solidFill>
                  <a:schemeClr val="tx1"/>
                </a:solidFill>
              </a:rPr>
              <a:t>with an MPS subscription</a:t>
            </a:r>
            <a:r>
              <a:rPr lang="en-US" dirty="0" smtClean="0">
                <a:solidFill>
                  <a:schemeClr val="tx1"/>
                </a:solidFill>
              </a:rPr>
              <a:t>. </a:t>
            </a:r>
          </a:p>
          <a:p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A proposal is provided in this discussion paper.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CRs for TS 23.501, TS 23.502, and TS 23.503 </a:t>
            </a:r>
            <a:r>
              <a:rPr lang="en-US" dirty="0">
                <a:solidFill>
                  <a:schemeClr val="tx1"/>
                </a:solidFill>
              </a:rPr>
              <a:t>have been </a:t>
            </a:r>
            <a:r>
              <a:rPr lang="en-US" dirty="0" smtClean="0">
                <a:solidFill>
                  <a:schemeClr val="tx1"/>
                </a:solidFill>
              </a:rPr>
              <a:t>submitted based on this proposal.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578158" y="5139395"/>
            <a:ext cx="41919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Note: Perspecta Labs is now Peraton Labs.</a:t>
            </a:r>
          </a:p>
        </p:txBody>
      </p:sp>
    </p:spTree>
    <p:extLst>
      <p:ext uri="{BB962C8B-B14F-4D97-AF65-F5344CB8AC3E}">
        <p14:creationId xmlns:p14="http://schemas.microsoft.com/office/powerpoint/2010/main" val="4143370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9B938965-68E8-4DEB-A1FC-1B3BEEC94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PCF Authorization </a:t>
            </a:r>
            <a:r>
              <a:rPr lang="en-US" dirty="0" smtClean="0"/>
              <a:t>5GC LBO Roaming – Problem (1-2)</a:t>
            </a:r>
            <a:endParaRPr lang="en-US" dirty="0"/>
          </a:p>
        </p:txBody>
      </p:sp>
      <p:sp>
        <p:nvSpPr>
          <p:cNvPr id="3" name="Rectangular Callout 2"/>
          <p:cNvSpPr/>
          <p:nvPr/>
        </p:nvSpPr>
        <p:spPr>
          <a:xfrm>
            <a:off x="7795036" y="1262263"/>
            <a:ext cx="2433224" cy="880960"/>
          </a:xfrm>
          <a:prstGeom prst="wedgeRectCallout">
            <a:avLst>
              <a:gd name="adj1" fmla="val -72092"/>
              <a:gd name="adj2" fmla="val 151926"/>
            </a:avLst>
          </a:prstGeom>
          <a:solidFill>
            <a:srgbClr val="FEA5A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2880" indent="-182880" algn="l"/>
            <a:r>
              <a:rPr lang="en-US" sz="1600" dirty="0">
                <a:solidFill>
                  <a:schemeClr val="tx1"/>
                </a:solidFill>
              </a:rPr>
              <a:t>2) vPCF </a:t>
            </a:r>
            <a:r>
              <a:rPr lang="en-US" sz="1600" dirty="0" smtClean="0">
                <a:solidFill>
                  <a:schemeClr val="tx1"/>
                </a:solidFill>
              </a:rPr>
              <a:t>cannot </a:t>
            </a:r>
            <a:r>
              <a:rPr lang="en-US" sz="1600" dirty="0">
                <a:solidFill>
                  <a:schemeClr val="tx1"/>
                </a:solidFill>
              </a:rPr>
              <a:t>use N24 to obtain MPS subscription from HPLMN</a:t>
            </a:r>
          </a:p>
        </p:txBody>
      </p:sp>
      <p:grpSp>
        <p:nvGrpSpPr>
          <p:cNvPr id="94" name="Group 93"/>
          <p:cNvGrpSpPr/>
          <p:nvPr/>
        </p:nvGrpSpPr>
        <p:grpSpPr>
          <a:xfrm>
            <a:off x="8550661" y="4882068"/>
            <a:ext cx="1350835" cy="1013922"/>
            <a:chOff x="7878580" y="4640259"/>
            <a:chExt cx="1636711" cy="1366679"/>
          </a:xfrm>
        </p:grpSpPr>
        <p:sp>
          <p:nvSpPr>
            <p:cNvPr id="96" name="Oval 181"/>
            <p:cNvSpPr>
              <a:spLocks noChangeArrowheads="1"/>
            </p:cNvSpPr>
            <p:nvPr/>
          </p:nvSpPr>
          <p:spPr bwMode="auto">
            <a:xfrm>
              <a:off x="8718544" y="4672130"/>
              <a:ext cx="513513" cy="41433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/>
            </a:p>
          </p:txBody>
        </p:sp>
        <p:sp>
          <p:nvSpPr>
            <p:cNvPr id="97" name="Oval 182"/>
            <p:cNvSpPr>
              <a:spLocks noChangeArrowheads="1"/>
            </p:cNvSpPr>
            <p:nvPr/>
          </p:nvSpPr>
          <p:spPr bwMode="auto">
            <a:xfrm>
              <a:off x="8863771" y="4809819"/>
              <a:ext cx="651520" cy="55585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/>
            </a:p>
          </p:txBody>
        </p:sp>
        <p:sp>
          <p:nvSpPr>
            <p:cNvPr id="98" name="Oval 183"/>
            <p:cNvSpPr>
              <a:spLocks noChangeArrowheads="1"/>
            </p:cNvSpPr>
            <p:nvPr/>
          </p:nvSpPr>
          <p:spPr bwMode="auto">
            <a:xfrm>
              <a:off x="8945612" y="5191009"/>
              <a:ext cx="549620" cy="53162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/>
            </a:p>
          </p:txBody>
        </p:sp>
        <p:sp>
          <p:nvSpPr>
            <p:cNvPr id="99" name="Oval 184"/>
            <p:cNvSpPr>
              <a:spLocks noChangeArrowheads="1"/>
            </p:cNvSpPr>
            <p:nvPr/>
          </p:nvSpPr>
          <p:spPr bwMode="auto">
            <a:xfrm>
              <a:off x="8310943" y="5505907"/>
              <a:ext cx="662753" cy="50103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/>
            </a:p>
          </p:txBody>
        </p:sp>
        <p:sp>
          <p:nvSpPr>
            <p:cNvPr id="100" name="Oval 185"/>
            <p:cNvSpPr>
              <a:spLocks noChangeArrowheads="1"/>
            </p:cNvSpPr>
            <p:nvPr/>
          </p:nvSpPr>
          <p:spPr bwMode="auto">
            <a:xfrm>
              <a:off x="8111957" y="5386068"/>
              <a:ext cx="548015" cy="401589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/>
            </a:p>
          </p:txBody>
        </p:sp>
        <p:sp>
          <p:nvSpPr>
            <p:cNvPr id="101" name="Oval 186"/>
            <p:cNvSpPr>
              <a:spLocks noChangeArrowheads="1"/>
            </p:cNvSpPr>
            <p:nvPr/>
          </p:nvSpPr>
          <p:spPr bwMode="auto">
            <a:xfrm>
              <a:off x="7949076" y="4907985"/>
              <a:ext cx="651520" cy="55585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/>
            </a:p>
          </p:txBody>
        </p:sp>
        <p:sp>
          <p:nvSpPr>
            <p:cNvPr id="102" name="Oval 187"/>
            <p:cNvSpPr>
              <a:spLocks noChangeArrowheads="1"/>
            </p:cNvSpPr>
            <p:nvPr/>
          </p:nvSpPr>
          <p:spPr bwMode="auto">
            <a:xfrm>
              <a:off x="8599793" y="5415390"/>
              <a:ext cx="651520" cy="55585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/>
            </a:p>
          </p:txBody>
        </p:sp>
        <p:sp>
          <p:nvSpPr>
            <p:cNvPr id="103" name="Oval 188"/>
            <p:cNvSpPr>
              <a:spLocks noChangeArrowheads="1"/>
            </p:cNvSpPr>
            <p:nvPr/>
          </p:nvSpPr>
          <p:spPr bwMode="auto">
            <a:xfrm>
              <a:off x="8227496" y="4640259"/>
              <a:ext cx="653124" cy="55585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/>
            </a:p>
          </p:txBody>
        </p:sp>
        <p:sp>
          <p:nvSpPr>
            <p:cNvPr id="104" name="Oval 189"/>
            <p:cNvSpPr>
              <a:spLocks noChangeArrowheads="1"/>
            </p:cNvSpPr>
            <p:nvPr/>
          </p:nvSpPr>
          <p:spPr bwMode="auto">
            <a:xfrm>
              <a:off x="8246353" y="4745452"/>
              <a:ext cx="1152997" cy="9553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/>
            <a:lstStyle>
              <a:lvl1pPr>
                <a:spcBef>
                  <a:spcPct val="25000"/>
                </a:spcBef>
                <a:buClr>
                  <a:srgbClr val="FF0000"/>
                </a:buClr>
                <a:buFont typeface="Wingdings 2" charset="2"/>
                <a:buChar char="®"/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5000"/>
                </a:spcBef>
                <a:buClr>
                  <a:srgbClr val="FF00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5000"/>
                </a:spcBef>
                <a:buClr>
                  <a:srgbClr val="FF0000"/>
                </a:buClr>
                <a:buChar char="•"/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5000"/>
                </a:spcBef>
                <a:buClr>
                  <a:srgbClr val="FF00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5000"/>
                </a:spcBef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x-none" sz="1600" dirty="0"/>
                <a:t>Data </a:t>
              </a:r>
            </a:p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x-none" sz="1600" dirty="0"/>
                <a:t>Network</a:t>
              </a:r>
              <a:endParaRPr lang="x-none" altLang="x-none" sz="1600" dirty="0"/>
            </a:p>
          </p:txBody>
        </p:sp>
        <p:sp>
          <p:nvSpPr>
            <p:cNvPr id="105" name="Rectangle 170"/>
            <p:cNvSpPr>
              <a:spLocks noChangeArrowheads="1"/>
            </p:cNvSpPr>
            <p:nvPr/>
          </p:nvSpPr>
          <p:spPr bwMode="auto">
            <a:xfrm>
              <a:off x="7878580" y="4767277"/>
              <a:ext cx="47625" cy="22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41388">
                <a:spcBef>
                  <a:spcPct val="25000"/>
                </a:spcBef>
                <a:buClr>
                  <a:srgbClr val="FF0000"/>
                </a:buClr>
                <a:buFont typeface="Wingdings 2" charset="2"/>
                <a:buChar char="®"/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41388">
                <a:spcBef>
                  <a:spcPct val="25000"/>
                </a:spcBef>
                <a:buClr>
                  <a:srgbClr val="FF00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41388">
                <a:spcBef>
                  <a:spcPct val="25000"/>
                </a:spcBef>
                <a:buClr>
                  <a:srgbClr val="FF0000"/>
                </a:buClr>
                <a:buChar char="•"/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41388">
                <a:spcBef>
                  <a:spcPct val="25000"/>
                </a:spcBef>
                <a:buClr>
                  <a:srgbClr val="FF00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41388">
                <a:spcBef>
                  <a:spcPct val="25000"/>
                </a:spcBef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41388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41388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41388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41388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x-none" sz="1500" dirty="0">
                  <a:solidFill>
                    <a:srgbClr val="000000"/>
                  </a:solidFill>
                  <a:latin typeface="Times New Roman" charset="0"/>
                </a:rPr>
                <a:t> </a:t>
              </a:r>
              <a:endParaRPr lang="en-US" altLang="x-none" sz="1800" dirty="0"/>
            </a:p>
          </p:txBody>
        </p:sp>
      </p:grpSp>
      <p:grpSp>
        <p:nvGrpSpPr>
          <p:cNvPr id="119" name="Group 76"/>
          <p:cNvGrpSpPr>
            <a:grpSpLocks/>
          </p:cNvGrpSpPr>
          <p:nvPr/>
        </p:nvGrpSpPr>
        <p:grpSpPr bwMode="auto">
          <a:xfrm>
            <a:off x="1517590" y="4976431"/>
            <a:ext cx="476250" cy="347663"/>
            <a:chOff x="256" y="2869"/>
            <a:chExt cx="300" cy="219"/>
          </a:xfrm>
        </p:grpSpPr>
        <p:sp>
          <p:nvSpPr>
            <p:cNvPr id="236" name="Rectangle 77"/>
            <p:cNvSpPr>
              <a:spLocks noChangeArrowheads="1"/>
            </p:cNvSpPr>
            <p:nvPr/>
          </p:nvSpPr>
          <p:spPr bwMode="auto">
            <a:xfrm>
              <a:off x="256" y="2869"/>
              <a:ext cx="300" cy="2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5000"/>
                </a:spcBef>
                <a:buClr>
                  <a:srgbClr val="FF0000"/>
                </a:buClr>
                <a:buFont typeface="Wingdings 2" charset="2"/>
                <a:buChar char="®"/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5000"/>
                </a:spcBef>
                <a:buClr>
                  <a:srgbClr val="FF00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5000"/>
                </a:spcBef>
                <a:buClr>
                  <a:srgbClr val="FF0000"/>
                </a:buClr>
                <a:buChar char="•"/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5000"/>
                </a:spcBef>
                <a:buClr>
                  <a:srgbClr val="FF00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5000"/>
                </a:spcBef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x-none" altLang="x-none" sz="3200"/>
            </a:p>
          </p:txBody>
        </p:sp>
        <p:sp>
          <p:nvSpPr>
            <p:cNvPr id="237" name="Rectangle 78"/>
            <p:cNvSpPr>
              <a:spLocks noChangeArrowheads="1"/>
            </p:cNvSpPr>
            <p:nvPr/>
          </p:nvSpPr>
          <p:spPr bwMode="auto">
            <a:xfrm>
              <a:off x="256" y="2869"/>
              <a:ext cx="300" cy="219"/>
            </a:xfrm>
            <a:prstGeom prst="rect">
              <a:avLst/>
            </a:prstGeom>
            <a:noFill/>
            <a:ln w="28575" cap="rnd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5000"/>
                </a:spcBef>
                <a:buClr>
                  <a:srgbClr val="FF0000"/>
                </a:buClr>
                <a:buFont typeface="Wingdings 2" charset="2"/>
                <a:buChar char="®"/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5000"/>
                </a:spcBef>
                <a:buClr>
                  <a:srgbClr val="FF00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5000"/>
                </a:spcBef>
                <a:buClr>
                  <a:srgbClr val="FF0000"/>
                </a:buClr>
                <a:buChar char="•"/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5000"/>
                </a:spcBef>
                <a:buClr>
                  <a:srgbClr val="FF00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5000"/>
                </a:spcBef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x-none" altLang="x-none" sz="3200"/>
            </a:p>
          </p:txBody>
        </p:sp>
      </p:grpSp>
      <p:sp>
        <p:nvSpPr>
          <p:cNvPr id="120" name="Rectangle 79"/>
          <p:cNvSpPr>
            <a:spLocks noChangeArrowheads="1"/>
          </p:cNvSpPr>
          <p:nvPr/>
        </p:nvSpPr>
        <p:spPr bwMode="auto">
          <a:xfrm>
            <a:off x="1654115" y="5047869"/>
            <a:ext cx="204788" cy="174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x-none" altLang="x-none" sz="3200"/>
          </a:p>
        </p:txBody>
      </p:sp>
      <p:sp>
        <p:nvSpPr>
          <p:cNvPr id="121" name="Rectangle 80"/>
          <p:cNvSpPr>
            <a:spLocks noChangeArrowheads="1"/>
          </p:cNvSpPr>
          <p:nvPr/>
        </p:nvSpPr>
        <p:spPr bwMode="auto">
          <a:xfrm>
            <a:off x="1635065" y="5055806"/>
            <a:ext cx="2476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12813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>
                <a:solidFill>
                  <a:srgbClr val="000000"/>
                </a:solidFill>
              </a:rPr>
              <a:t>UE</a:t>
            </a:r>
            <a:endParaRPr lang="en-US" altLang="x-none" sz="1400"/>
          </a:p>
        </p:txBody>
      </p:sp>
      <p:sp>
        <p:nvSpPr>
          <p:cNvPr id="122" name="Rectangle 81"/>
          <p:cNvSpPr>
            <a:spLocks noChangeArrowheads="1"/>
          </p:cNvSpPr>
          <p:nvPr/>
        </p:nvSpPr>
        <p:spPr bwMode="auto">
          <a:xfrm>
            <a:off x="1903353" y="5014531"/>
            <a:ext cx="571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12813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800">
                <a:solidFill>
                  <a:srgbClr val="000000"/>
                </a:solidFill>
                <a:latin typeface="Times New Roman" charset="0"/>
              </a:rPr>
              <a:t> </a:t>
            </a:r>
            <a:endParaRPr lang="en-US" altLang="x-none" sz="1400"/>
          </a:p>
        </p:txBody>
      </p:sp>
      <p:sp>
        <p:nvSpPr>
          <p:cNvPr id="123" name="Rectangle 82"/>
          <p:cNvSpPr>
            <a:spLocks noChangeArrowheads="1"/>
          </p:cNvSpPr>
          <p:nvPr/>
        </p:nvSpPr>
        <p:spPr bwMode="auto">
          <a:xfrm>
            <a:off x="1893828" y="5122481"/>
            <a:ext cx="49213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12813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>
                <a:solidFill>
                  <a:srgbClr val="000000"/>
                </a:solidFill>
              </a:rPr>
              <a:t> </a:t>
            </a:r>
            <a:endParaRPr lang="en-US" altLang="x-none" sz="1400"/>
          </a:p>
        </p:txBody>
      </p:sp>
      <p:sp>
        <p:nvSpPr>
          <p:cNvPr id="124" name="Line 83"/>
          <p:cNvSpPr>
            <a:spLocks noChangeShapeType="1"/>
          </p:cNvSpPr>
          <p:nvPr/>
        </p:nvSpPr>
        <p:spPr bwMode="auto">
          <a:xfrm flipH="1">
            <a:off x="2224028" y="5014531"/>
            <a:ext cx="4763" cy="246063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5" name="Rectangle 122"/>
          <p:cNvSpPr>
            <a:spLocks noChangeArrowheads="1"/>
          </p:cNvSpPr>
          <p:nvPr/>
        </p:nvSpPr>
        <p:spPr bwMode="auto">
          <a:xfrm>
            <a:off x="1978769" y="4628769"/>
            <a:ext cx="571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12813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800">
                <a:solidFill>
                  <a:srgbClr val="000000"/>
                </a:solidFill>
                <a:latin typeface="Times New Roman" charset="0"/>
              </a:rPr>
              <a:t> </a:t>
            </a:r>
            <a:endParaRPr lang="en-US" altLang="x-none" sz="1400"/>
          </a:p>
        </p:txBody>
      </p:sp>
      <p:sp>
        <p:nvSpPr>
          <p:cNvPr id="126" name="Rectangle 123"/>
          <p:cNvSpPr>
            <a:spLocks noChangeArrowheads="1"/>
          </p:cNvSpPr>
          <p:nvPr/>
        </p:nvSpPr>
        <p:spPr bwMode="auto">
          <a:xfrm>
            <a:off x="2024849" y="4522670"/>
            <a:ext cx="66684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12813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>
                <a:solidFill>
                  <a:srgbClr val="000000"/>
                </a:solidFill>
              </a:rPr>
              <a:t>LTE-Uu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>
                <a:solidFill>
                  <a:srgbClr val="000000"/>
                </a:solidFill>
              </a:rPr>
              <a:t>NR</a:t>
            </a:r>
            <a:endParaRPr lang="en-US" altLang="x-none" sz="1400"/>
          </a:p>
        </p:txBody>
      </p:sp>
      <p:grpSp>
        <p:nvGrpSpPr>
          <p:cNvPr id="127" name="Group 180"/>
          <p:cNvGrpSpPr>
            <a:grpSpLocks/>
          </p:cNvGrpSpPr>
          <p:nvPr/>
        </p:nvGrpSpPr>
        <p:grpSpPr bwMode="auto">
          <a:xfrm>
            <a:off x="2380093" y="4674806"/>
            <a:ext cx="1819275" cy="1587500"/>
            <a:chOff x="2979" y="2791"/>
            <a:chExt cx="1952" cy="1072"/>
          </a:xfrm>
        </p:grpSpPr>
        <p:sp>
          <p:nvSpPr>
            <p:cNvPr id="227" name="Oval 181"/>
            <p:cNvSpPr>
              <a:spLocks noChangeArrowheads="1"/>
            </p:cNvSpPr>
            <p:nvPr/>
          </p:nvSpPr>
          <p:spPr bwMode="auto">
            <a:xfrm>
              <a:off x="3938" y="2816"/>
              <a:ext cx="640" cy="32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 smtClean="0"/>
            </a:p>
          </p:txBody>
        </p:sp>
        <p:sp>
          <p:nvSpPr>
            <p:cNvPr id="228" name="Oval 182"/>
            <p:cNvSpPr>
              <a:spLocks noChangeArrowheads="1"/>
            </p:cNvSpPr>
            <p:nvPr/>
          </p:nvSpPr>
          <p:spPr bwMode="auto">
            <a:xfrm>
              <a:off x="4119" y="2924"/>
              <a:ext cx="812" cy="43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 smtClean="0"/>
            </a:p>
          </p:txBody>
        </p:sp>
        <p:sp>
          <p:nvSpPr>
            <p:cNvPr id="229" name="Oval 183"/>
            <p:cNvSpPr>
              <a:spLocks noChangeArrowheads="1"/>
            </p:cNvSpPr>
            <p:nvPr/>
          </p:nvSpPr>
          <p:spPr bwMode="auto">
            <a:xfrm>
              <a:off x="4221" y="3223"/>
              <a:ext cx="685" cy="417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 smtClean="0"/>
            </a:p>
          </p:txBody>
        </p:sp>
        <p:sp>
          <p:nvSpPr>
            <p:cNvPr id="230" name="Oval 184"/>
            <p:cNvSpPr>
              <a:spLocks noChangeArrowheads="1"/>
            </p:cNvSpPr>
            <p:nvPr/>
          </p:nvSpPr>
          <p:spPr bwMode="auto">
            <a:xfrm>
              <a:off x="3430" y="3470"/>
              <a:ext cx="826" cy="39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 smtClean="0"/>
            </a:p>
          </p:txBody>
        </p:sp>
        <p:sp>
          <p:nvSpPr>
            <p:cNvPr id="231" name="Oval 185"/>
            <p:cNvSpPr>
              <a:spLocks noChangeArrowheads="1"/>
            </p:cNvSpPr>
            <p:nvPr/>
          </p:nvSpPr>
          <p:spPr bwMode="auto">
            <a:xfrm>
              <a:off x="3182" y="3376"/>
              <a:ext cx="683" cy="31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 smtClean="0"/>
            </a:p>
          </p:txBody>
        </p:sp>
        <p:sp>
          <p:nvSpPr>
            <p:cNvPr id="232" name="Oval 186"/>
            <p:cNvSpPr>
              <a:spLocks noChangeArrowheads="1"/>
            </p:cNvSpPr>
            <p:nvPr/>
          </p:nvSpPr>
          <p:spPr bwMode="auto">
            <a:xfrm>
              <a:off x="2979" y="3001"/>
              <a:ext cx="812" cy="43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 smtClean="0"/>
            </a:p>
          </p:txBody>
        </p:sp>
        <p:sp>
          <p:nvSpPr>
            <p:cNvPr id="233" name="Oval 187"/>
            <p:cNvSpPr>
              <a:spLocks noChangeArrowheads="1"/>
            </p:cNvSpPr>
            <p:nvPr/>
          </p:nvSpPr>
          <p:spPr bwMode="auto">
            <a:xfrm>
              <a:off x="3790" y="3399"/>
              <a:ext cx="812" cy="43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 smtClean="0"/>
            </a:p>
          </p:txBody>
        </p:sp>
        <p:sp>
          <p:nvSpPr>
            <p:cNvPr id="234" name="Oval 188"/>
            <p:cNvSpPr>
              <a:spLocks noChangeArrowheads="1"/>
            </p:cNvSpPr>
            <p:nvPr/>
          </p:nvSpPr>
          <p:spPr bwMode="auto">
            <a:xfrm>
              <a:off x="3326" y="2791"/>
              <a:ext cx="814" cy="43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 smtClean="0"/>
            </a:p>
          </p:txBody>
        </p:sp>
        <p:sp>
          <p:nvSpPr>
            <p:cNvPr id="235" name="Oval 189"/>
            <p:cNvSpPr>
              <a:spLocks noChangeArrowheads="1"/>
            </p:cNvSpPr>
            <p:nvPr/>
          </p:nvSpPr>
          <p:spPr bwMode="auto">
            <a:xfrm>
              <a:off x="3288" y="2915"/>
              <a:ext cx="1437" cy="8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/>
            <a:lstStyle>
              <a:lvl1pPr>
                <a:spcBef>
                  <a:spcPct val="25000"/>
                </a:spcBef>
                <a:buClr>
                  <a:srgbClr val="FF0000"/>
                </a:buClr>
                <a:buFont typeface="Wingdings 2" charset="2"/>
                <a:buChar char="®"/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5000"/>
                </a:spcBef>
                <a:buClr>
                  <a:srgbClr val="FF00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5000"/>
                </a:spcBef>
                <a:buClr>
                  <a:srgbClr val="FF0000"/>
                </a:buClr>
                <a:buChar char="•"/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5000"/>
                </a:spcBef>
                <a:buClr>
                  <a:srgbClr val="FF00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5000"/>
                </a:spcBef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x-none" altLang="x-none" sz="3200"/>
            </a:p>
          </p:txBody>
        </p:sp>
      </p:grpSp>
      <p:sp>
        <p:nvSpPr>
          <p:cNvPr id="128" name="Text Box 191"/>
          <p:cNvSpPr txBox="1">
            <a:spLocks noChangeArrowheads="1"/>
          </p:cNvSpPr>
          <p:nvPr/>
        </p:nvSpPr>
        <p:spPr bwMode="auto">
          <a:xfrm>
            <a:off x="2844401" y="4831165"/>
            <a:ext cx="534080" cy="52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0" tIns="45710" rIns="91420" bIns="45710">
            <a:spAutoFit/>
          </a:bodyPr>
          <a:lstStyle>
            <a:lvl1pPr defTabSz="993775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3775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3775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3775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3775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93775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93775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93775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93775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/>
              <a:t>eNB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/>
              <a:t>gNB</a:t>
            </a:r>
          </a:p>
        </p:txBody>
      </p:sp>
      <p:sp>
        <p:nvSpPr>
          <p:cNvPr id="129" name="Text Box 193"/>
          <p:cNvSpPr txBox="1">
            <a:spLocks noChangeArrowheads="1"/>
          </p:cNvSpPr>
          <p:nvPr/>
        </p:nvSpPr>
        <p:spPr bwMode="auto">
          <a:xfrm>
            <a:off x="3144438" y="5655157"/>
            <a:ext cx="534080" cy="52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0" tIns="45710" rIns="91420" bIns="45710">
            <a:spAutoFit/>
          </a:bodyPr>
          <a:lstStyle>
            <a:lvl1pPr defTabSz="993775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3775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3775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3775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3775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93775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93775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93775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93775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/>
              <a:t>eNB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/>
              <a:t>gNB</a:t>
            </a:r>
          </a:p>
        </p:txBody>
      </p:sp>
      <p:sp>
        <p:nvSpPr>
          <p:cNvPr id="130" name="Line 194"/>
          <p:cNvSpPr>
            <a:spLocks noChangeShapeType="1"/>
          </p:cNvSpPr>
          <p:nvPr/>
        </p:nvSpPr>
        <p:spPr bwMode="auto">
          <a:xfrm>
            <a:off x="3233678" y="5357808"/>
            <a:ext cx="0" cy="29260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1" name="Line 195"/>
          <p:cNvSpPr>
            <a:spLocks noChangeShapeType="1"/>
          </p:cNvSpPr>
          <p:nvPr/>
        </p:nvSpPr>
        <p:spPr bwMode="auto">
          <a:xfrm>
            <a:off x="3133665" y="5522720"/>
            <a:ext cx="242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2" name="Text Box 196"/>
          <p:cNvSpPr txBox="1">
            <a:spLocks noChangeArrowheads="1"/>
          </p:cNvSpPr>
          <p:nvPr/>
        </p:nvSpPr>
        <p:spPr bwMode="auto">
          <a:xfrm>
            <a:off x="3360966" y="5348095"/>
            <a:ext cx="404237" cy="307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0" tIns="45710" rIns="91420" bIns="4571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/>
              <a:t>Xn</a:t>
            </a:r>
          </a:p>
        </p:txBody>
      </p:sp>
      <p:sp>
        <p:nvSpPr>
          <p:cNvPr id="133" name="Text Box 197"/>
          <p:cNvSpPr txBox="1">
            <a:spLocks noChangeArrowheads="1"/>
          </p:cNvSpPr>
          <p:nvPr/>
        </p:nvSpPr>
        <p:spPr bwMode="auto">
          <a:xfrm>
            <a:off x="3440184" y="4951031"/>
            <a:ext cx="764913" cy="276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0" tIns="45710" rIns="91420" bIns="4571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200"/>
              <a:t>5G-RAN</a:t>
            </a:r>
          </a:p>
        </p:txBody>
      </p:sp>
      <p:sp>
        <p:nvSpPr>
          <p:cNvPr id="134" name="Line 198"/>
          <p:cNvSpPr>
            <a:spLocks noChangeShapeType="1"/>
          </p:cNvSpPr>
          <p:nvPr/>
        </p:nvSpPr>
        <p:spPr bwMode="auto">
          <a:xfrm>
            <a:off x="2014312" y="5149469"/>
            <a:ext cx="828675" cy="1588"/>
          </a:xfrm>
          <a:prstGeom prst="line">
            <a:avLst/>
          </a:prstGeom>
          <a:noFill/>
          <a:ln w="7938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5" name="Freeform 202"/>
          <p:cNvSpPr>
            <a:spLocks/>
          </p:cNvSpPr>
          <p:nvPr/>
        </p:nvSpPr>
        <p:spPr bwMode="auto">
          <a:xfrm>
            <a:off x="3110797" y="4301171"/>
            <a:ext cx="811391" cy="534987"/>
          </a:xfrm>
          <a:custGeom>
            <a:avLst/>
            <a:gdLst>
              <a:gd name="T0" fmla="*/ 0 w 576"/>
              <a:gd name="T1" fmla="*/ 2147483646 h 458"/>
              <a:gd name="T2" fmla="*/ 0 w 576"/>
              <a:gd name="T3" fmla="*/ 0 h 458"/>
              <a:gd name="T4" fmla="*/ 1707547761 w 576"/>
              <a:gd name="T5" fmla="*/ 0 h 458"/>
              <a:gd name="T6" fmla="*/ 0 60000 65536"/>
              <a:gd name="T7" fmla="*/ 0 60000 65536"/>
              <a:gd name="T8" fmla="*/ 0 60000 65536"/>
              <a:gd name="T9" fmla="*/ 0 w 576"/>
              <a:gd name="T10" fmla="*/ 0 h 458"/>
              <a:gd name="T11" fmla="*/ 576 w 576"/>
              <a:gd name="T12" fmla="*/ 458 h 45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76" h="458">
                <a:moveTo>
                  <a:pt x="0" y="458"/>
                </a:moveTo>
                <a:lnTo>
                  <a:pt x="0" y="0"/>
                </a:lnTo>
                <a:lnTo>
                  <a:pt x="576" y="0"/>
                </a:lnTo>
              </a:path>
            </a:pathLst>
          </a:custGeom>
          <a:noFill/>
          <a:ln w="9525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" name="Rectangle 246"/>
          <p:cNvSpPr>
            <a:spLocks noChangeArrowheads="1"/>
          </p:cNvSpPr>
          <p:nvPr/>
        </p:nvSpPr>
        <p:spPr bwMode="auto">
          <a:xfrm>
            <a:off x="2857440" y="4825283"/>
            <a:ext cx="519113" cy="53829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137" name="Rectangle 247"/>
          <p:cNvSpPr>
            <a:spLocks noChangeArrowheads="1"/>
          </p:cNvSpPr>
          <p:nvPr/>
        </p:nvSpPr>
        <p:spPr bwMode="auto">
          <a:xfrm>
            <a:off x="3146365" y="5662255"/>
            <a:ext cx="532153" cy="511494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138" name="Rectangle 102"/>
          <p:cNvSpPr>
            <a:spLocks noChangeArrowheads="1"/>
          </p:cNvSpPr>
          <p:nvPr/>
        </p:nvSpPr>
        <p:spPr bwMode="auto">
          <a:xfrm>
            <a:off x="6592908" y="3545432"/>
            <a:ext cx="677689" cy="417513"/>
          </a:xfrm>
          <a:prstGeom prst="rect">
            <a:avLst/>
          </a:prstGeom>
          <a:solidFill>
            <a:srgbClr val="FFF1B8"/>
          </a:solidFill>
          <a:ln w="28575" cap="rnd">
            <a:solidFill>
              <a:srgbClr val="000000"/>
            </a:solidFill>
            <a:round/>
            <a:headEnd/>
            <a:tailEnd/>
          </a:ln>
          <a:extLst/>
        </p:spPr>
        <p:txBody>
          <a:bodyPr/>
          <a:lstStyle/>
          <a:p>
            <a:pPr>
              <a:spcBef>
                <a:spcPct val="0"/>
              </a:spcBef>
            </a:pPr>
            <a:endParaRPr lang="x-none" altLang="x-none" sz="3200">
              <a:latin typeface="Arial" charset="0"/>
            </a:endParaRPr>
          </a:p>
        </p:txBody>
      </p:sp>
      <p:sp>
        <p:nvSpPr>
          <p:cNvPr id="139" name="Rectangle 103"/>
          <p:cNvSpPr>
            <a:spLocks noChangeArrowheads="1"/>
          </p:cNvSpPr>
          <p:nvPr/>
        </p:nvSpPr>
        <p:spPr bwMode="auto">
          <a:xfrm>
            <a:off x="6678992" y="3643281"/>
            <a:ext cx="52873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 smtClean="0">
                <a:solidFill>
                  <a:srgbClr val="000000"/>
                </a:solidFill>
              </a:rPr>
              <a:t>V-PCF</a:t>
            </a:r>
            <a:endParaRPr lang="en-US" altLang="x-none" sz="1400" dirty="0"/>
          </a:p>
        </p:txBody>
      </p:sp>
      <p:sp>
        <p:nvSpPr>
          <p:cNvPr id="148" name="Oval 189"/>
          <p:cNvSpPr>
            <a:spLocks noChangeArrowheads="1"/>
          </p:cNvSpPr>
          <p:nvPr/>
        </p:nvSpPr>
        <p:spPr bwMode="auto">
          <a:xfrm>
            <a:off x="8415035" y="4171839"/>
            <a:ext cx="728966" cy="539989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x-none" altLang="x-none" sz="3200"/>
          </a:p>
        </p:txBody>
      </p:sp>
      <p:sp>
        <p:nvSpPr>
          <p:cNvPr id="149" name="Line 112"/>
          <p:cNvSpPr>
            <a:spLocks noChangeShapeType="1"/>
          </p:cNvSpPr>
          <p:nvPr/>
        </p:nvSpPr>
        <p:spPr bwMode="auto">
          <a:xfrm>
            <a:off x="7270597" y="3790495"/>
            <a:ext cx="1324139" cy="614148"/>
          </a:xfrm>
          <a:prstGeom prst="line">
            <a:avLst/>
          </a:prstGeom>
          <a:noFill/>
          <a:ln w="7938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50" name="Line 117"/>
          <p:cNvSpPr>
            <a:spLocks noChangeShapeType="1"/>
          </p:cNvSpPr>
          <p:nvPr/>
        </p:nvSpPr>
        <p:spPr bwMode="auto">
          <a:xfrm flipV="1">
            <a:off x="7866347" y="4575859"/>
            <a:ext cx="716840" cy="504827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51" name="Rectangle 118"/>
          <p:cNvSpPr>
            <a:spLocks noChangeArrowheads="1"/>
          </p:cNvSpPr>
          <p:nvPr/>
        </p:nvSpPr>
        <p:spPr bwMode="auto">
          <a:xfrm>
            <a:off x="8064668" y="5001239"/>
            <a:ext cx="22923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N6</a:t>
            </a:r>
            <a:endParaRPr lang="en-US" altLang="x-none" sz="1400" dirty="0"/>
          </a:p>
        </p:txBody>
      </p:sp>
      <p:sp>
        <p:nvSpPr>
          <p:cNvPr id="152" name="Rectangle 119"/>
          <p:cNvSpPr>
            <a:spLocks noChangeArrowheads="1"/>
          </p:cNvSpPr>
          <p:nvPr/>
        </p:nvSpPr>
        <p:spPr bwMode="auto">
          <a:xfrm>
            <a:off x="7944206" y="4695332"/>
            <a:ext cx="476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500" dirty="0">
                <a:solidFill>
                  <a:srgbClr val="000000"/>
                </a:solidFill>
                <a:latin typeface="Times New Roman" charset="0"/>
              </a:rPr>
              <a:t> </a:t>
            </a:r>
            <a:endParaRPr lang="en-US" altLang="x-none" sz="1800" dirty="0"/>
          </a:p>
        </p:txBody>
      </p:sp>
      <p:sp>
        <p:nvSpPr>
          <p:cNvPr id="153" name="Rectangle 120"/>
          <p:cNvSpPr>
            <a:spLocks noChangeArrowheads="1"/>
          </p:cNvSpPr>
          <p:nvPr/>
        </p:nvSpPr>
        <p:spPr bwMode="auto">
          <a:xfrm>
            <a:off x="7933732" y="4827096"/>
            <a:ext cx="3206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900" b="1" dirty="0">
                <a:solidFill>
                  <a:srgbClr val="000000"/>
                </a:solidFill>
              </a:rPr>
              <a:t> </a:t>
            </a:r>
            <a:endParaRPr lang="en-US" altLang="x-none" sz="1800" dirty="0"/>
          </a:p>
        </p:txBody>
      </p:sp>
      <p:sp>
        <p:nvSpPr>
          <p:cNvPr id="154" name="Line 122"/>
          <p:cNvSpPr>
            <a:spLocks noChangeShapeType="1"/>
          </p:cNvSpPr>
          <p:nvPr/>
        </p:nvSpPr>
        <p:spPr bwMode="auto">
          <a:xfrm>
            <a:off x="8081275" y="4828962"/>
            <a:ext cx="91193" cy="137987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56" name="Rectangle 169"/>
          <p:cNvSpPr>
            <a:spLocks noChangeArrowheads="1"/>
          </p:cNvSpPr>
          <p:nvPr/>
        </p:nvSpPr>
        <p:spPr bwMode="auto">
          <a:xfrm>
            <a:off x="7824861" y="3767004"/>
            <a:ext cx="22923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N5</a:t>
            </a:r>
            <a:endParaRPr lang="en-US" altLang="x-none" sz="1400" dirty="0"/>
          </a:p>
        </p:txBody>
      </p:sp>
      <p:sp>
        <p:nvSpPr>
          <p:cNvPr id="157" name="Rectangle 170"/>
          <p:cNvSpPr>
            <a:spLocks noChangeArrowheads="1"/>
          </p:cNvSpPr>
          <p:nvPr/>
        </p:nvSpPr>
        <p:spPr bwMode="auto">
          <a:xfrm>
            <a:off x="8096606" y="4140772"/>
            <a:ext cx="476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500" dirty="0">
                <a:solidFill>
                  <a:srgbClr val="000000"/>
                </a:solidFill>
                <a:latin typeface="Times New Roman" charset="0"/>
              </a:rPr>
              <a:t> </a:t>
            </a:r>
            <a:endParaRPr lang="en-US" altLang="x-none" sz="1800" dirty="0"/>
          </a:p>
        </p:txBody>
      </p:sp>
      <p:sp>
        <p:nvSpPr>
          <p:cNvPr id="158" name="Line 171"/>
          <p:cNvSpPr>
            <a:spLocks noChangeShapeType="1"/>
          </p:cNvSpPr>
          <p:nvPr/>
        </p:nvSpPr>
        <p:spPr bwMode="auto">
          <a:xfrm flipV="1">
            <a:off x="7861755" y="5300161"/>
            <a:ext cx="747174" cy="70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59" name="Line 172"/>
          <p:cNvSpPr>
            <a:spLocks noChangeShapeType="1"/>
          </p:cNvSpPr>
          <p:nvPr/>
        </p:nvSpPr>
        <p:spPr bwMode="auto">
          <a:xfrm>
            <a:off x="8201157" y="5234471"/>
            <a:ext cx="0" cy="16494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60" name="Rectangle 12"/>
          <p:cNvSpPr>
            <a:spLocks noChangeArrowheads="1"/>
          </p:cNvSpPr>
          <p:nvPr/>
        </p:nvSpPr>
        <p:spPr bwMode="auto">
          <a:xfrm>
            <a:off x="8598302" y="4239409"/>
            <a:ext cx="447389" cy="404813"/>
          </a:xfrm>
          <a:prstGeom prst="rect">
            <a:avLst/>
          </a:prstGeom>
          <a:solidFill>
            <a:srgbClr val="FFF1B8"/>
          </a:solidFill>
          <a:ln w="28575" cap="rnd">
            <a:solidFill>
              <a:srgbClr val="000000"/>
            </a:solidFill>
            <a:round/>
            <a:headEnd/>
            <a:tailEnd/>
          </a:ln>
          <a:extLst/>
        </p:spPr>
        <p:txBody>
          <a:bodyPr/>
          <a:lstStyle/>
          <a:p>
            <a:pPr>
              <a:spcBef>
                <a:spcPct val="0"/>
              </a:spcBef>
            </a:pPr>
            <a:endParaRPr lang="x-none" altLang="x-none" sz="3200">
              <a:latin typeface="Arial" charset="0"/>
            </a:endParaRPr>
          </a:p>
        </p:txBody>
      </p:sp>
      <p:sp>
        <p:nvSpPr>
          <p:cNvPr id="161" name="Rectangle 13"/>
          <p:cNvSpPr>
            <a:spLocks noChangeArrowheads="1"/>
          </p:cNvSpPr>
          <p:nvPr/>
        </p:nvSpPr>
        <p:spPr bwMode="auto">
          <a:xfrm>
            <a:off x="8712683" y="4334675"/>
            <a:ext cx="22923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AF</a:t>
            </a:r>
            <a:endParaRPr lang="en-US" altLang="x-none" sz="1400" dirty="0"/>
          </a:p>
        </p:txBody>
      </p:sp>
      <p:sp>
        <p:nvSpPr>
          <p:cNvPr id="162" name="Rectangle 28"/>
          <p:cNvSpPr>
            <a:spLocks noChangeArrowheads="1"/>
          </p:cNvSpPr>
          <p:nvPr/>
        </p:nvSpPr>
        <p:spPr bwMode="auto">
          <a:xfrm>
            <a:off x="4137254" y="4800293"/>
            <a:ext cx="32861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N14</a:t>
            </a:r>
            <a:endParaRPr lang="en-US" altLang="x-none" sz="1400" dirty="0"/>
          </a:p>
        </p:txBody>
      </p:sp>
      <p:sp>
        <p:nvSpPr>
          <p:cNvPr id="163" name="Freeform 30"/>
          <p:cNvSpPr>
            <a:spLocks/>
          </p:cNvSpPr>
          <p:nvPr/>
        </p:nvSpPr>
        <p:spPr bwMode="auto">
          <a:xfrm>
            <a:off x="4132223" y="4557062"/>
            <a:ext cx="336550" cy="155575"/>
          </a:xfrm>
          <a:custGeom>
            <a:avLst/>
            <a:gdLst>
              <a:gd name="T0" fmla="*/ 2147477398 w 212"/>
              <a:gd name="T1" fmla="*/ 0 h 98"/>
              <a:gd name="T2" fmla="*/ 2147477398 w 212"/>
              <a:gd name="T3" fmla="*/ 2147477347 h 98"/>
              <a:gd name="T4" fmla="*/ 0 w 212"/>
              <a:gd name="T5" fmla="*/ 2147477347 h 98"/>
              <a:gd name="T6" fmla="*/ 0 w 212"/>
              <a:gd name="T7" fmla="*/ 0 h 98"/>
              <a:gd name="T8" fmla="*/ 0 60000 65536"/>
              <a:gd name="T9" fmla="*/ 0 60000 65536"/>
              <a:gd name="T10" fmla="*/ 0 60000 65536"/>
              <a:gd name="T11" fmla="*/ 0 60000 65536"/>
              <a:gd name="T12" fmla="*/ 0 w 212"/>
              <a:gd name="T13" fmla="*/ 0 h 98"/>
              <a:gd name="T14" fmla="*/ 212 w 212"/>
              <a:gd name="T15" fmla="*/ 98 h 9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2" h="98">
                <a:moveTo>
                  <a:pt x="212" y="0"/>
                </a:moveTo>
                <a:lnTo>
                  <a:pt x="212" y="98"/>
                </a:lnTo>
                <a:lnTo>
                  <a:pt x="0" y="98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64" name="Rectangle 86"/>
          <p:cNvSpPr>
            <a:spLocks noChangeArrowheads="1"/>
          </p:cNvSpPr>
          <p:nvPr/>
        </p:nvSpPr>
        <p:spPr bwMode="auto">
          <a:xfrm>
            <a:off x="3938331" y="4111136"/>
            <a:ext cx="653942" cy="449445"/>
          </a:xfrm>
          <a:prstGeom prst="rect">
            <a:avLst/>
          </a:prstGeom>
          <a:noFill/>
          <a:ln w="28575" cap="rnd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x-none" altLang="x-none" sz="3200"/>
          </a:p>
        </p:txBody>
      </p:sp>
      <p:sp>
        <p:nvSpPr>
          <p:cNvPr id="165" name="Rectangle 87"/>
          <p:cNvSpPr>
            <a:spLocks noChangeArrowheads="1"/>
          </p:cNvSpPr>
          <p:nvPr/>
        </p:nvSpPr>
        <p:spPr bwMode="auto">
          <a:xfrm>
            <a:off x="4080090" y="4208155"/>
            <a:ext cx="37831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AMF</a:t>
            </a:r>
            <a:endParaRPr lang="en-US" altLang="x-none" sz="1400" dirty="0"/>
          </a:p>
        </p:txBody>
      </p:sp>
      <p:sp>
        <p:nvSpPr>
          <p:cNvPr id="166" name="Rectangle 96"/>
          <p:cNvSpPr>
            <a:spLocks noChangeArrowheads="1"/>
          </p:cNvSpPr>
          <p:nvPr/>
        </p:nvSpPr>
        <p:spPr bwMode="auto">
          <a:xfrm>
            <a:off x="7247071" y="4956611"/>
            <a:ext cx="617757" cy="442913"/>
          </a:xfrm>
          <a:prstGeom prst="rect">
            <a:avLst/>
          </a:prstGeom>
          <a:noFill/>
          <a:ln w="28575" cap="rnd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x-none" altLang="x-none" sz="3200"/>
          </a:p>
        </p:txBody>
      </p:sp>
      <p:sp>
        <p:nvSpPr>
          <p:cNvPr id="167" name="Rectangle 97"/>
          <p:cNvSpPr>
            <a:spLocks noChangeArrowheads="1"/>
          </p:cNvSpPr>
          <p:nvPr/>
        </p:nvSpPr>
        <p:spPr bwMode="auto">
          <a:xfrm>
            <a:off x="7377616" y="5046131"/>
            <a:ext cx="35907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UPF</a:t>
            </a:r>
          </a:p>
        </p:txBody>
      </p:sp>
      <p:sp>
        <p:nvSpPr>
          <p:cNvPr id="168" name="Rectangle 127"/>
          <p:cNvSpPr>
            <a:spLocks noChangeArrowheads="1"/>
          </p:cNvSpPr>
          <p:nvPr/>
        </p:nvSpPr>
        <p:spPr bwMode="auto">
          <a:xfrm>
            <a:off x="4584627" y="5178118"/>
            <a:ext cx="476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500" dirty="0">
                <a:solidFill>
                  <a:srgbClr val="000000"/>
                </a:solidFill>
                <a:latin typeface="Times New Roman" charset="0"/>
              </a:rPr>
              <a:t> </a:t>
            </a:r>
            <a:endParaRPr lang="en-US" altLang="x-none" sz="1800" dirty="0"/>
          </a:p>
        </p:txBody>
      </p:sp>
      <p:sp>
        <p:nvSpPr>
          <p:cNvPr id="169" name="Rectangle 128"/>
          <p:cNvSpPr>
            <a:spLocks noChangeArrowheads="1"/>
          </p:cNvSpPr>
          <p:nvPr/>
        </p:nvSpPr>
        <p:spPr bwMode="auto">
          <a:xfrm>
            <a:off x="4505660" y="5300673"/>
            <a:ext cx="22923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N3</a:t>
            </a:r>
            <a:endParaRPr lang="en-US" altLang="x-none" sz="1400" dirty="0"/>
          </a:p>
        </p:txBody>
      </p:sp>
      <p:sp>
        <p:nvSpPr>
          <p:cNvPr id="170" name="Line 195"/>
          <p:cNvSpPr>
            <a:spLocks noChangeShapeType="1"/>
          </p:cNvSpPr>
          <p:nvPr/>
        </p:nvSpPr>
        <p:spPr bwMode="auto">
          <a:xfrm>
            <a:off x="3395407" y="5192405"/>
            <a:ext cx="3835029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1" name="Rectangle 202"/>
          <p:cNvSpPr>
            <a:spLocks noChangeArrowheads="1"/>
          </p:cNvSpPr>
          <p:nvPr/>
        </p:nvSpPr>
        <p:spPr bwMode="auto">
          <a:xfrm>
            <a:off x="3401119" y="4027974"/>
            <a:ext cx="22923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12813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N2</a:t>
            </a:r>
            <a:endParaRPr lang="en-US" altLang="x-none" sz="1400" dirty="0"/>
          </a:p>
        </p:txBody>
      </p:sp>
      <p:sp>
        <p:nvSpPr>
          <p:cNvPr id="172" name="Line 203"/>
          <p:cNvSpPr>
            <a:spLocks noChangeShapeType="1"/>
          </p:cNvSpPr>
          <p:nvPr/>
        </p:nvSpPr>
        <p:spPr bwMode="auto">
          <a:xfrm>
            <a:off x="3519231" y="4247843"/>
            <a:ext cx="0" cy="160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3" name="Line 196"/>
          <p:cNvSpPr>
            <a:spLocks noChangeShapeType="1"/>
          </p:cNvSpPr>
          <p:nvPr/>
        </p:nvSpPr>
        <p:spPr bwMode="auto">
          <a:xfrm>
            <a:off x="4301259" y="4638369"/>
            <a:ext cx="0" cy="161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4" name="Line 198"/>
          <p:cNvSpPr>
            <a:spLocks noChangeShapeType="1"/>
          </p:cNvSpPr>
          <p:nvPr/>
        </p:nvSpPr>
        <p:spPr bwMode="auto">
          <a:xfrm flipV="1">
            <a:off x="7795036" y="3986953"/>
            <a:ext cx="89460" cy="16221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5" name="Freeform 30"/>
          <p:cNvSpPr>
            <a:spLocks/>
          </p:cNvSpPr>
          <p:nvPr/>
        </p:nvSpPr>
        <p:spPr bwMode="auto">
          <a:xfrm>
            <a:off x="7387238" y="5414464"/>
            <a:ext cx="336550" cy="155575"/>
          </a:xfrm>
          <a:custGeom>
            <a:avLst/>
            <a:gdLst>
              <a:gd name="T0" fmla="*/ 2147477398 w 212"/>
              <a:gd name="T1" fmla="*/ 0 h 98"/>
              <a:gd name="T2" fmla="*/ 2147477398 w 212"/>
              <a:gd name="T3" fmla="*/ 2147477347 h 98"/>
              <a:gd name="T4" fmla="*/ 0 w 212"/>
              <a:gd name="T5" fmla="*/ 2147477347 h 98"/>
              <a:gd name="T6" fmla="*/ 0 w 212"/>
              <a:gd name="T7" fmla="*/ 0 h 98"/>
              <a:gd name="T8" fmla="*/ 0 60000 65536"/>
              <a:gd name="T9" fmla="*/ 0 60000 65536"/>
              <a:gd name="T10" fmla="*/ 0 60000 65536"/>
              <a:gd name="T11" fmla="*/ 0 60000 65536"/>
              <a:gd name="T12" fmla="*/ 0 w 212"/>
              <a:gd name="T13" fmla="*/ 0 h 98"/>
              <a:gd name="T14" fmla="*/ 212 w 212"/>
              <a:gd name="T15" fmla="*/ 98 h 9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2" h="98">
                <a:moveTo>
                  <a:pt x="212" y="0"/>
                </a:moveTo>
                <a:lnTo>
                  <a:pt x="212" y="98"/>
                </a:lnTo>
                <a:lnTo>
                  <a:pt x="0" y="98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6" name="Line 196"/>
          <p:cNvSpPr>
            <a:spLocks noChangeShapeType="1"/>
          </p:cNvSpPr>
          <p:nvPr/>
        </p:nvSpPr>
        <p:spPr bwMode="auto">
          <a:xfrm>
            <a:off x="7556274" y="5500484"/>
            <a:ext cx="0" cy="161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7" name="Rectangle 28"/>
          <p:cNvSpPr>
            <a:spLocks noChangeArrowheads="1"/>
          </p:cNvSpPr>
          <p:nvPr/>
        </p:nvSpPr>
        <p:spPr bwMode="auto">
          <a:xfrm>
            <a:off x="7436931" y="5674732"/>
            <a:ext cx="22923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N9</a:t>
            </a:r>
            <a:endParaRPr lang="en-US" altLang="x-none" sz="1400" dirty="0"/>
          </a:p>
        </p:txBody>
      </p:sp>
      <p:sp>
        <p:nvSpPr>
          <p:cNvPr id="178" name="Line 203"/>
          <p:cNvSpPr>
            <a:spLocks noChangeShapeType="1"/>
          </p:cNvSpPr>
          <p:nvPr/>
        </p:nvSpPr>
        <p:spPr bwMode="auto">
          <a:xfrm>
            <a:off x="4603628" y="5123905"/>
            <a:ext cx="0" cy="160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9" name="Rectangle 11"/>
          <p:cNvSpPr>
            <a:spLocks noChangeArrowheads="1"/>
          </p:cNvSpPr>
          <p:nvPr/>
        </p:nvSpPr>
        <p:spPr bwMode="auto">
          <a:xfrm flipH="1">
            <a:off x="3756212" y="2922794"/>
            <a:ext cx="41913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600" dirty="0">
                <a:solidFill>
                  <a:srgbClr val="FF0000"/>
                </a:solidFill>
              </a:rPr>
              <a:t>N8</a:t>
            </a:r>
          </a:p>
        </p:txBody>
      </p:sp>
      <p:sp>
        <p:nvSpPr>
          <p:cNvPr id="180" name="Line 14"/>
          <p:cNvSpPr>
            <a:spLocks noChangeShapeType="1"/>
          </p:cNvSpPr>
          <p:nvPr/>
        </p:nvSpPr>
        <p:spPr bwMode="auto">
          <a:xfrm flipV="1">
            <a:off x="4271879" y="2404276"/>
            <a:ext cx="0" cy="1706859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81" name="Rectangle 100"/>
          <p:cNvSpPr>
            <a:spLocks noChangeArrowheads="1"/>
          </p:cNvSpPr>
          <p:nvPr/>
        </p:nvSpPr>
        <p:spPr bwMode="auto">
          <a:xfrm>
            <a:off x="2126800" y="3035505"/>
            <a:ext cx="628377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HPLMN</a:t>
            </a:r>
            <a:endParaRPr lang="en-US" altLang="x-none" sz="1400" dirty="0"/>
          </a:p>
        </p:txBody>
      </p:sp>
      <p:sp>
        <p:nvSpPr>
          <p:cNvPr id="182" name="Rectangle 101"/>
          <p:cNvSpPr>
            <a:spLocks noChangeArrowheads="1"/>
          </p:cNvSpPr>
          <p:nvPr/>
        </p:nvSpPr>
        <p:spPr bwMode="auto">
          <a:xfrm>
            <a:off x="2134783" y="3516518"/>
            <a:ext cx="6187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VPLMN</a:t>
            </a:r>
            <a:endParaRPr lang="en-US" altLang="x-none" sz="1400" dirty="0"/>
          </a:p>
        </p:txBody>
      </p:sp>
      <p:sp>
        <p:nvSpPr>
          <p:cNvPr id="183" name="Line 208"/>
          <p:cNvSpPr>
            <a:spLocks noChangeShapeType="1"/>
          </p:cNvSpPr>
          <p:nvPr/>
        </p:nvSpPr>
        <p:spPr bwMode="auto">
          <a:xfrm>
            <a:off x="1880600" y="3381580"/>
            <a:ext cx="7608986" cy="0"/>
          </a:xfrm>
          <a:prstGeom prst="line">
            <a:avLst/>
          </a:prstGeom>
          <a:noFill/>
          <a:ln w="38100">
            <a:solidFill>
              <a:srgbClr val="FF33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cxnSp>
        <p:nvCxnSpPr>
          <p:cNvPr id="184" name="Straight Connector 213"/>
          <p:cNvCxnSpPr>
            <a:cxnSpLocks noChangeShapeType="1"/>
          </p:cNvCxnSpPr>
          <p:nvPr/>
        </p:nvCxnSpPr>
        <p:spPr bwMode="auto">
          <a:xfrm>
            <a:off x="4171041" y="3037856"/>
            <a:ext cx="207864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5" name="Line 14"/>
          <p:cNvSpPr>
            <a:spLocks noChangeShapeType="1"/>
          </p:cNvSpPr>
          <p:nvPr/>
        </p:nvSpPr>
        <p:spPr bwMode="auto">
          <a:xfrm flipH="1" flipV="1">
            <a:off x="4505659" y="2404275"/>
            <a:ext cx="1617783" cy="1803496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86" name="Line 14"/>
          <p:cNvSpPr>
            <a:spLocks noChangeShapeType="1"/>
          </p:cNvSpPr>
          <p:nvPr/>
        </p:nvSpPr>
        <p:spPr bwMode="auto">
          <a:xfrm flipV="1">
            <a:off x="6936708" y="2404276"/>
            <a:ext cx="0" cy="1137721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87" name="Rectangle 11"/>
          <p:cNvSpPr>
            <a:spLocks noChangeArrowheads="1"/>
          </p:cNvSpPr>
          <p:nvPr/>
        </p:nvSpPr>
        <p:spPr bwMode="auto">
          <a:xfrm flipH="1">
            <a:off x="5022629" y="3490220"/>
            <a:ext cx="41913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600" dirty="0">
                <a:solidFill>
                  <a:srgbClr val="FF0000"/>
                </a:solidFill>
              </a:rPr>
              <a:t>N10</a:t>
            </a:r>
          </a:p>
        </p:txBody>
      </p:sp>
      <p:cxnSp>
        <p:nvCxnSpPr>
          <p:cNvPr id="188" name="Straight Connector 213"/>
          <p:cNvCxnSpPr>
            <a:cxnSpLocks noChangeShapeType="1"/>
          </p:cNvCxnSpPr>
          <p:nvPr/>
        </p:nvCxnSpPr>
        <p:spPr bwMode="auto">
          <a:xfrm flipV="1">
            <a:off x="5464486" y="3514496"/>
            <a:ext cx="158994" cy="10116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9" name="Rectangle 131"/>
          <p:cNvSpPr>
            <a:spLocks noChangeArrowheads="1"/>
          </p:cNvSpPr>
          <p:nvPr/>
        </p:nvSpPr>
        <p:spPr bwMode="auto">
          <a:xfrm>
            <a:off x="6425650" y="2973344"/>
            <a:ext cx="37510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600" dirty="0">
                <a:solidFill>
                  <a:srgbClr val="FF0000"/>
                </a:solidFill>
              </a:rPr>
              <a:t>N24</a:t>
            </a:r>
          </a:p>
        </p:txBody>
      </p:sp>
      <p:cxnSp>
        <p:nvCxnSpPr>
          <p:cNvPr id="190" name="Straight Connector 213"/>
          <p:cNvCxnSpPr>
            <a:cxnSpLocks noChangeShapeType="1"/>
          </p:cNvCxnSpPr>
          <p:nvPr/>
        </p:nvCxnSpPr>
        <p:spPr bwMode="auto">
          <a:xfrm>
            <a:off x="6834585" y="3098869"/>
            <a:ext cx="207864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1" name="Rectangle 12"/>
          <p:cNvSpPr>
            <a:spLocks noChangeArrowheads="1"/>
          </p:cNvSpPr>
          <p:nvPr/>
        </p:nvSpPr>
        <p:spPr bwMode="auto">
          <a:xfrm>
            <a:off x="3984890" y="1997876"/>
            <a:ext cx="754063" cy="406400"/>
          </a:xfrm>
          <a:prstGeom prst="rect">
            <a:avLst/>
          </a:prstGeom>
          <a:noFill/>
          <a:ln w="2857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x-none" altLang="x-none" sz="3200"/>
          </a:p>
        </p:txBody>
      </p:sp>
      <p:sp>
        <p:nvSpPr>
          <p:cNvPr id="192" name="Rectangle 13"/>
          <p:cNvSpPr>
            <a:spLocks noChangeArrowheads="1"/>
          </p:cNvSpPr>
          <p:nvPr/>
        </p:nvSpPr>
        <p:spPr bwMode="auto">
          <a:xfrm>
            <a:off x="4160711" y="2070848"/>
            <a:ext cx="40876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UDM</a:t>
            </a:r>
            <a:endParaRPr lang="en-US" altLang="x-none" sz="1400" dirty="0"/>
          </a:p>
        </p:txBody>
      </p:sp>
      <p:sp>
        <p:nvSpPr>
          <p:cNvPr id="193" name="Rectangle 122"/>
          <p:cNvSpPr>
            <a:spLocks noChangeArrowheads="1"/>
          </p:cNvSpPr>
          <p:nvPr/>
        </p:nvSpPr>
        <p:spPr bwMode="auto">
          <a:xfrm>
            <a:off x="6584268" y="1986763"/>
            <a:ext cx="731057" cy="417513"/>
          </a:xfrm>
          <a:prstGeom prst="rect">
            <a:avLst/>
          </a:prstGeom>
          <a:noFill/>
          <a:ln w="2857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x-none" altLang="x-none" sz="3200">
              <a:latin typeface="Arial" charset="0"/>
            </a:endParaRPr>
          </a:p>
        </p:txBody>
      </p:sp>
      <p:sp>
        <p:nvSpPr>
          <p:cNvPr id="194" name="Rectangle 123"/>
          <p:cNvSpPr>
            <a:spLocks noChangeArrowheads="1"/>
          </p:cNvSpPr>
          <p:nvPr/>
        </p:nvSpPr>
        <p:spPr bwMode="auto">
          <a:xfrm>
            <a:off x="6675682" y="2070848"/>
            <a:ext cx="54822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 smtClean="0">
                <a:solidFill>
                  <a:srgbClr val="000000"/>
                </a:solidFill>
              </a:rPr>
              <a:t>H-PCF</a:t>
            </a:r>
            <a:endParaRPr lang="en-US" altLang="x-none" sz="1400" dirty="0"/>
          </a:p>
        </p:txBody>
      </p:sp>
      <p:sp>
        <p:nvSpPr>
          <p:cNvPr id="195" name="Rectangle 12"/>
          <p:cNvSpPr>
            <a:spLocks noChangeArrowheads="1"/>
          </p:cNvSpPr>
          <p:nvPr/>
        </p:nvSpPr>
        <p:spPr bwMode="auto">
          <a:xfrm>
            <a:off x="5278731" y="1446604"/>
            <a:ext cx="754063" cy="406400"/>
          </a:xfrm>
          <a:prstGeom prst="rect">
            <a:avLst/>
          </a:prstGeom>
          <a:noFill/>
          <a:ln w="2857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x-none" altLang="x-none" sz="3200">
              <a:latin typeface="Arial" charset="0"/>
            </a:endParaRPr>
          </a:p>
        </p:txBody>
      </p:sp>
      <p:sp>
        <p:nvSpPr>
          <p:cNvPr id="196" name="Rectangle 13"/>
          <p:cNvSpPr>
            <a:spLocks noChangeArrowheads="1"/>
          </p:cNvSpPr>
          <p:nvPr/>
        </p:nvSpPr>
        <p:spPr bwMode="auto">
          <a:xfrm>
            <a:off x="5456310" y="1522623"/>
            <a:ext cx="38952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UDR</a:t>
            </a:r>
            <a:endParaRPr lang="en-US" altLang="x-none" sz="1400" dirty="0"/>
          </a:p>
        </p:txBody>
      </p:sp>
      <p:sp>
        <p:nvSpPr>
          <p:cNvPr id="197" name="Line 104"/>
          <p:cNvSpPr>
            <a:spLocks noChangeShapeType="1"/>
          </p:cNvSpPr>
          <p:nvPr/>
        </p:nvSpPr>
        <p:spPr bwMode="auto">
          <a:xfrm flipV="1">
            <a:off x="4465870" y="1686693"/>
            <a:ext cx="803486" cy="319434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98" name="Rectangle 105"/>
          <p:cNvSpPr>
            <a:spLocks noChangeArrowheads="1"/>
          </p:cNvSpPr>
          <p:nvPr/>
        </p:nvSpPr>
        <p:spPr bwMode="auto">
          <a:xfrm>
            <a:off x="4610217" y="1478198"/>
            <a:ext cx="32861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N35</a:t>
            </a:r>
            <a:endParaRPr lang="en-US" altLang="x-none" sz="1400" dirty="0"/>
          </a:p>
        </p:txBody>
      </p:sp>
      <p:sp>
        <p:nvSpPr>
          <p:cNvPr id="199" name="Line 196"/>
          <p:cNvSpPr>
            <a:spLocks noChangeShapeType="1"/>
          </p:cNvSpPr>
          <p:nvPr/>
        </p:nvSpPr>
        <p:spPr bwMode="auto">
          <a:xfrm>
            <a:off x="4863234" y="1740132"/>
            <a:ext cx="45720" cy="16459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00" name="Rectangle 105"/>
          <p:cNvSpPr>
            <a:spLocks noChangeArrowheads="1"/>
          </p:cNvSpPr>
          <p:nvPr/>
        </p:nvSpPr>
        <p:spPr bwMode="auto">
          <a:xfrm>
            <a:off x="6417054" y="1499304"/>
            <a:ext cx="32861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N36</a:t>
            </a:r>
            <a:endParaRPr lang="en-US" altLang="x-none" sz="1400" dirty="0"/>
          </a:p>
        </p:txBody>
      </p:sp>
      <p:sp>
        <p:nvSpPr>
          <p:cNvPr id="201" name="Line 196"/>
          <p:cNvSpPr>
            <a:spLocks noChangeShapeType="1"/>
          </p:cNvSpPr>
          <p:nvPr/>
        </p:nvSpPr>
        <p:spPr bwMode="auto">
          <a:xfrm flipH="1">
            <a:off x="6407414" y="1735311"/>
            <a:ext cx="45720" cy="16459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02" name="Line 104"/>
          <p:cNvSpPr>
            <a:spLocks noChangeShapeType="1"/>
          </p:cNvSpPr>
          <p:nvPr/>
        </p:nvSpPr>
        <p:spPr bwMode="auto">
          <a:xfrm flipH="1" flipV="1">
            <a:off x="6042169" y="1677012"/>
            <a:ext cx="810956" cy="302959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03" name="Line 104"/>
          <p:cNvSpPr>
            <a:spLocks noChangeShapeType="1"/>
          </p:cNvSpPr>
          <p:nvPr/>
        </p:nvSpPr>
        <p:spPr bwMode="auto">
          <a:xfrm flipH="1">
            <a:off x="6568898" y="3964920"/>
            <a:ext cx="355930" cy="345168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04" name="Rectangle 105"/>
          <p:cNvSpPr>
            <a:spLocks noChangeArrowheads="1"/>
          </p:cNvSpPr>
          <p:nvPr/>
        </p:nvSpPr>
        <p:spPr bwMode="auto">
          <a:xfrm>
            <a:off x="6829265" y="4147397"/>
            <a:ext cx="22923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N7</a:t>
            </a:r>
            <a:endParaRPr lang="en-US" altLang="x-none" sz="1400" dirty="0"/>
          </a:p>
        </p:txBody>
      </p:sp>
      <p:sp>
        <p:nvSpPr>
          <p:cNvPr id="205" name="Rectangle 124"/>
          <p:cNvSpPr>
            <a:spLocks noChangeArrowheads="1"/>
          </p:cNvSpPr>
          <p:nvPr/>
        </p:nvSpPr>
        <p:spPr bwMode="auto">
          <a:xfrm>
            <a:off x="6604236" y="3825719"/>
            <a:ext cx="476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500" dirty="0">
                <a:solidFill>
                  <a:srgbClr val="000000"/>
                </a:solidFill>
                <a:latin typeface="Times New Roman" charset="0"/>
              </a:rPr>
              <a:t> </a:t>
            </a:r>
            <a:endParaRPr lang="en-US" altLang="x-none" sz="1800" dirty="0"/>
          </a:p>
        </p:txBody>
      </p:sp>
      <p:sp>
        <p:nvSpPr>
          <p:cNvPr id="206" name="Rectangle 125"/>
          <p:cNvSpPr>
            <a:spLocks noChangeArrowheads="1"/>
          </p:cNvSpPr>
          <p:nvPr/>
        </p:nvSpPr>
        <p:spPr bwMode="auto">
          <a:xfrm>
            <a:off x="6588205" y="3959070"/>
            <a:ext cx="3206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900" b="1" dirty="0">
                <a:solidFill>
                  <a:srgbClr val="000000"/>
                </a:solidFill>
              </a:rPr>
              <a:t> </a:t>
            </a:r>
            <a:endParaRPr lang="en-US" altLang="x-none" sz="1800" dirty="0"/>
          </a:p>
        </p:txBody>
      </p:sp>
      <p:sp>
        <p:nvSpPr>
          <p:cNvPr id="207" name="Line 129"/>
          <p:cNvSpPr>
            <a:spLocks noChangeShapeType="1"/>
          </p:cNvSpPr>
          <p:nvPr/>
        </p:nvSpPr>
        <p:spPr bwMode="auto">
          <a:xfrm flipH="1" flipV="1">
            <a:off x="6093900" y="3793089"/>
            <a:ext cx="42749" cy="18241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08" name="Line 88"/>
          <p:cNvSpPr>
            <a:spLocks noChangeShapeType="1"/>
          </p:cNvSpPr>
          <p:nvPr/>
        </p:nvSpPr>
        <p:spPr bwMode="auto">
          <a:xfrm flipH="1" flipV="1">
            <a:off x="6358694" y="4645268"/>
            <a:ext cx="878382" cy="407970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09" name="Line 93"/>
          <p:cNvSpPr>
            <a:spLocks noChangeShapeType="1"/>
          </p:cNvSpPr>
          <p:nvPr/>
        </p:nvSpPr>
        <p:spPr bwMode="auto">
          <a:xfrm flipH="1">
            <a:off x="6802836" y="4798959"/>
            <a:ext cx="55174" cy="159837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10" name="Rectangle 128"/>
          <p:cNvSpPr>
            <a:spLocks noChangeArrowheads="1"/>
          </p:cNvSpPr>
          <p:nvPr/>
        </p:nvSpPr>
        <p:spPr bwMode="auto">
          <a:xfrm>
            <a:off x="6812059" y="4568297"/>
            <a:ext cx="22923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N4</a:t>
            </a:r>
            <a:endParaRPr lang="en-US" altLang="x-none" sz="1400" dirty="0"/>
          </a:p>
        </p:txBody>
      </p:sp>
      <p:sp>
        <p:nvSpPr>
          <p:cNvPr id="211" name="Rectangle 86"/>
          <p:cNvSpPr>
            <a:spLocks noChangeArrowheads="1"/>
          </p:cNvSpPr>
          <p:nvPr/>
        </p:nvSpPr>
        <p:spPr bwMode="auto">
          <a:xfrm>
            <a:off x="4997420" y="4198614"/>
            <a:ext cx="660227" cy="452108"/>
          </a:xfrm>
          <a:prstGeom prst="rect">
            <a:avLst/>
          </a:prstGeom>
          <a:noFill/>
          <a:ln w="28575" cap="rnd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x-none" altLang="x-none" sz="3200"/>
          </a:p>
        </p:txBody>
      </p:sp>
      <p:sp>
        <p:nvSpPr>
          <p:cNvPr id="212" name="Rectangle 87"/>
          <p:cNvSpPr>
            <a:spLocks noChangeArrowheads="1"/>
          </p:cNvSpPr>
          <p:nvPr/>
        </p:nvSpPr>
        <p:spPr bwMode="auto">
          <a:xfrm>
            <a:off x="5085983" y="4315179"/>
            <a:ext cx="48731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I-SMF</a:t>
            </a:r>
            <a:endParaRPr lang="en-US" altLang="x-none" sz="1400" dirty="0"/>
          </a:p>
        </p:txBody>
      </p:sp>
      <p:sp>
        <p:nvSpPr>
          <p:cNvPr id="213" name="Line 104"/>
          <p:cNvSpPr>
            <a:spLocks noChangeShapeType="1"/>
          </p:cNvSpPr>
          <p:nvPr/>
        </p:nvSpPr>
        <p:spPr bwMode="auto">
          <a:xfrm flipH="1" flipV="1">
            <a:off x="4603628" y="4339485"/>
            <a:ext cx="390226" cy="84113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14" name="Line 129"/>
          <p:cNvSpPr>
            <a:spLocks noChangeShapeType="1"/>
          </p:cNvSpPr>
          <p:nvPr/>
        </p:nvSpPr>
        <p:spPr bwMode="auto">
          <a:xfrm flipV="1">
            <a:off x="4783055" y="4293053"/>
            <a:ext cx="46059" cy="18991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" name="Rectangle 105"/>
          <p:cNvSpPr>
            <a:spLocks noChangeArrowheads="1"/>
          </p:cNvSpPr>
          <p:nvPr/>
        </p:nvSpPr>
        <p:spPr bwMode="auto">
          <a:xfrm>
            <a:off x="4634476" y="4503886"/>
            <a:ext cx="32861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N11</a:t>
            </a:r>
            <a:endParaRPr lang="en-US" altLang="x-none" sz="1400" dirty="0"/>
          </a:p>
        </p:txBody>
      </p:sp>
      <p:sp>
        <p:nvSpPr>
          <p:cNvPr id="216" name="Rectangle 128"/>
          <p:cNvSpPr>
            <a:spLocks noChangeArrowheads="1"/>
          </p:cNvSpPr>
          <p:nvPr/>
        </p:nvSpPr>
        <p:spPr bwMode="auto">
          <a:xfrm>
            <a:off x="5925688" y="3562819"/>
            <a:ext cx="3364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N15</a:t>
            </a:r>
            <a:endParaRPr lang="en-US" altLang="x-none" sz="1400" dirty="0"/>
          </a:p>
        </p:txBody>
      </p:sp>
      <p:sp>
        <p:nvSpPr>
          <p:cNvPr id="217" name="Line 195"/>
          <p:cNvSpPr>
            <a:spLocks noChangeShapeType="1"/>
          </p:cNvSpPr>
          <p:nvPr/>
        </p:nvSpPr>
        <p:spPr bwMode="auto">
          <a:xfrm flipV="1">
            <a:off x="4595313" y="3772866"/>
            <a:ext cx="1986050" cy="44665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8" name="Line 196"/>
          <p:cNvSpPr>
            <a:spLocks noChangeShapeType="1"/>
          </p:cNvSpPr>
          <p:nvPr/>
        </p:nvSpPr>
        <p:spPr bwMode="auto">
          <a:xfrm>
            <a:off x="6669114" y="4072003"/>
            <a:ext cx="126327" cy="14067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9" name="Rectangle 28"/>
          <p:cNvSpPr>
            <a:spLocks noChangeArrowheads="1"/>
          </p:cNvSpPr>
          <p:nvPr/>
        </p:nvSpPr>
        <p:spPr bwMode="auto">
          <a:xfrm>
            <a:off x="5155046" y="4893341"/>
            <a:ext cx="32861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N38</a:t>
            </a:r>
            <a:endParaRPr lang="en-US" altLang="x-none" sz="1400" dirty="0"/>
          </a:p>
        </p:txBody>
      </p:sp>
      <p:sp>
        <p:nvSpPr>
          <p:cNvPr id="220" name="Freeform 30"/>
          <p:cNvSpPr>
            <a:spLocks/>
          </p:cNvSpPr>
          <p:nvPr/>
        </p:nvSpPr>
        <p:spPr bwMode="auto">
          <a:xfrm>
            <a:off x="5156626" y="4649249"/>
            <a:ext cx="336550" cy="155575"/>
          </a:xfrm>
          <a:custGeom>
            <a:avLst/>
            <a:gdLst>
              <a:gd name="T0" fmla="*/ 2147477398 w 212"/>
              <a:gd name="T1" fmla="*/ 0 h 98"/>
              <a:gd name="T2" fmla="*/ 2147477398 w 212"/>
              <a:gd name="T3" fmla="*/ 2147477347 h 98"/>
              <a:gd name="T4" fmla="*/ 0 w 212"/>
              <a:gd name="T5" fmla="*/ 2147477347 h 98"/>
              <a:gd name="T6" fmla="*/ 0 w 212"/>
              <a:gd name="T7" fmla="*/ 0 h 98"/>
              <a:gd name="T8" fmla="*/ 0 60000 65536"/>
              <a:gd name="T9" fmla="*/ 0 60000 65536"/>
              <a:gd name="T10" fmla="*/ 0 60000 65536"/>
              <a:gd name="T11" fmla="*/ 0 60000 65536"/>
              <a:gd name="T12" fmla="*/ 0 w 212"/>
              <a:gd name="T13" fmla="*/ 0 h 98"/>
              <a:gd name="T14" fmla="*/ 212 w 212"/>
              <a:gd name="T15" fmla="*/ 98 h 9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2" h="98">
                <a:moveTo>
                  <a:pt x="212" y="0"/>
                </a:moveTo>
                <a:lnTo>
                  <a:pt x="212" y="98"/>
                </a:lnTo>
                <a:lnTo>
                  <a:pt x="0" y="98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21" name="Line 196"/>
          <p:cNvSpPr>
            <a:spLocks noChangeShapeType="1"/>
          </p:cNvSpPr>
          <p:nvPr/>
        </p:nvSpPr>
        <p:spPr bwMode="auto">
          <a:xfrm>
            <a:off x="5325662" y="4730556"/>
            <a:ext cx="0" cy="161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2" name="Rectangle 86"/>
          <p:cNvSpPr>
            <a:spLocks noChangeArrowheads="1"/>
          </p:cNvSpPr>
          <p:nvPr/>
        </p:nvSpPr>
        <p:spPr bwMode="auto">
          <a:xfrm>
            <a:off x="5912035" y="4198614"/>
            <a:ext cx="660227" cy="452108"/>
          </a:xfrm>
          <a:prstGeom prst="rect">
            <a:avLst/>
          </a:prstGeom>
          <a:noFill/>
          <a:ln w="28575" cap="rnd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x-none" altLang="x-none" sz="3200"/>
          </a:p>
        </p:txBody>
      </p:sp>
      <p:sp>
        <p:nvSpPr>
          <p:cNvPr id="223" name="Rectangle 87"/>
          <p:cNvSpPr>
            <a:spLocks noChangeArrowheads="1"/>
          </p:cNvSpPr>
          <p:nvPr/>
        </p:nvSpPr>
        <p:spPr bwMode="auto">
          <a:xfrm>
            <a:off x="6055100" y="4322417"/>
            <a:ext cx="37830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SMF</a:t>
            </a:r>
            <a:endParaRPr lang="en-US" altLang="x-none" sz="1400" dirty="0"/>
          </a:p>
        </p:txBody>
      </p:sp>
      <p:sp>
        <p:nvSpPr>
          <p:cNvPr id="224" name="Line 104"/>
          <p:cNvSpPr>
            <a:spLocks noChangeShapeType="1"/>
          </p:cNvSpPr>
          <p:nvPr/>
        </p:nvSpPr>
        <p:spPr bwMode="auto">
          <a:xfrm flipH="1" flipV="1">
            <a:off x="5664873" y="4446510"/>
            <a:ext cx="244999" cy="0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25" name="Rectangle 202"/>
          <p:cNvSpPr>
            <a:spLocks noChangeArrowheads="1"/>
          </p:cNvSpPr>
          <p:nvPr/>
        </p:nvSpPr>
        <p:spPr bwMode="auto">
          <a:xfrm>
            <a:off x="5587498" y="4682436"/>
            <a:ext cx="42800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12813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N16a</a:t>
            </a:r>
            <a:endParaRPr lang="en-US" altLang="x-none" sz="1400" dirty="0"/>
          </a:p>
        </p:txBody>
      </p:sp>
      <p:sp>
        <p:nvSpPr>
          <p:cNvPr id="226" name="Line 203"/>
          <p:cNvSpPr>
            <a:spLocks noChangeShapeType="1"/>
          </p:cNvSpPr>
          <p:nvPr/>
        </p:nvSpPr>
        <p:spPr bwMode="auto">
          <a:xfrm flipH="1">
            <a:off x="5781467" y="4362082"/>
            <a:ext cx="0" cy="18288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17" name="Rectangular Callout 116"/>
          <p:cNvSpPr/>
          <p:nvPr/>
        </p:nvSpPr>
        <p:spPr>
          <a:xfrm>
            <a:off x="8360987" y="2527862"/>
            <a:ext cx="2876856" cy="1062540"/>
          </a:xfrm>
          <a:prstGeom prst="wedgeRectCallout">
            <a:avLst>
              <a:gd name="adj1" fmla="val -54132"/>
              <a:gd name="adj2" fmla="val 71820"/>
            </a:avLst>
          </a:prstGeom>
          <a:solidFill>
            <a:srgbClr val="BCE8A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2880" indent="-182880" algn="l"/>
            <a:r>
              <a:rPr lang="en-US" sz="1600" dirty="0">
                <a:solidFill>
                  <a:schemeClr val="tx1"/>
                </a:solidFill>
              </a:rPr>
              <a:t>1) AF </a:t>
            </a:r>
            <a:r>
              <a:rPr lang="en-US" sz="1600" dirty="0" smtClean="0">
                <a:solidFill>
                  <a:schemeClr val="tx1"/>
                </a:solidFill>
              </a:rPr>
              <a:t>(e.g., MPS for Data Transport Service server</a:t>
            </a:r>
            <a:r>
              <a:rPr lang="en-US" sz="1600" dirty="0">
                <a:solidFill>
                  <a:schemeClr val="tx1"/>
                </a:solidFill>
              </a:rPr>
              <a:t>) </a:t>
            </a:r>
            <a:r>
              <a:rPr lang="en-US" sz="1600" dirty="0" smtClean="0">
                <a:solidFill>
                  <a:schemeClr val="tx1"/>
                </a:solidFill>
              </a:rPr>
              <a:t>sends authorization and </a:t>
            </a:r>
            <a:r>
              <a:rPr lang="en-US" sz="1600" dirty="0">
                <a:solidFill>
                  <a:schemeClr val="tx1"/>
                </a:solidFill>
              </a:rPr>
              <a:t>invocation request to </a:t>
            </a:r>
            <a:r>
              <a:rPr lang="en-US" sz="1600" dirty="0" err="1" smtClean="0">
                <a:solidFill>
                  <a:schemeClr val="tx1"/>
                </a:solidFill>
              </a:rPr>
              <a:t>vPCF</a:t>
            </a:r>
            <a:r>
              <a:rPr lang="en-US" sz="1600" dirty="0" smtClean="0">
                <a:solidFill>
                  <a:schemeClr val="tx1"/>
                </a:solidFill>
              </a:rPr>
              <a:t>.</a:t>
            </a:r>
            <a:endParaRPr 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27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9B938965-68E8-4DEB-A1FC-1B3BEEC94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PCF Authorization </a:t>
            </a:r>
            <a:r>
              <a:rPr lang="en-US" dirty="0" smtClean="0"/>
              <a:t>5GC LBO Roaming – Problem (2-2)</a:t>
            </a:r>
            <a:endParaRPr lang="en-US" dirty="0"/>
          </a:p>
        </p:txBody>
      </p:sp>
      <p:grpSp>
        <p:nvGrpSpPr>
          <p:cNvPr id="94" name="Group 93"/>
          <p:cNvGrpSpPr/>
          <p:nvPr/>
        </p:nvGrpSpPr>
        <p:grpSpPr>
          <a:xfrm>
            <a:off x="8550661" y="4882068"/>
            <a:ext cx="1350835" cy="1013922"/>
            <a:chOff x="7878580" y="4640259"/>
            <a:chExt cx="1636711" cy="1366679"/>
          </a:xfrm>
        </p:grpSpPr>
        <p:sp>
          <p:nvSpPr>
            <p:cNvPr id="96" name="Oval 181"/>
            <p:cNvSpPr>
              <a:spLocks noChangeArrowheads="1"/>
            </p:cNvSpPr>
            <p:nvPr/>
          </p:nvSpPr>
          <p:spPr bwMode="auto">
            <a:xfrm>
              <a:off x="8718544" y="4672130"/>
              <a:ext cx="513513" cy="41433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/>
            </a:p>
          </p:txBody>
        </p:sp>
        <p:sp>
          <p:nvSpPr>
            <p:cNvPr id="97" name="Oval 182"/>
            <p:cNvSpPr>
              <a:spLocks noChangeArrowheads="1"/>
            </p:cNvSpPr>
            <p:nvPr/>
          </p:nvSpPr>
          <p:spPr bwMode="auto">
            <a:xfrm>
              <a:off x="8863771" y="4809819"/>
              <a:ext cx="651520" cy="55585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/>
            </a:p>
          </p:txBody>
        </p:sp>
        <p:sp>
          <p:nvSpPr>
            <p:cNvPr id="98" name="Oval 183"/>
            <p:cNvSpPr>
              <a:spLocks noChangeArrowheads="1"/>
            </p:cNvSpPr>
            <p:nvPr/>
          </p:nvSpPr>
          <p:spPr bwMode="auto">
            <a:xfrm>
              <a:off x="8945612" y="5191009"/>
              <a:ext cx="549620" cy="53162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/>
            </a:p>
          </p:txBody>
        </p:sp>
        <p:sp>
          <p:nvSpPr>
            <p:cNvPr id="99" name="Oval 184"/>
            <p:cNvSpPr>
              <a:spLocks noChangeArrowheads="1"/>
            </p:cNvSpPr>
            <p:nvPr/>
          </p:nvSpPr>
          <p:spPr bwMode="auto">
            <a:xfrm>
              <a:off x="8310943" y="5505907"/>
              <a:ext cx="662753" cy="50103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/>
            </a:p>
          </p:txBody>
        </p:sp>
        <p:sp>
          <p:nvSpPr>
            <p:cNvPr id="100" name="Oval 185"/>
            <p:cNvSpPr>
              <a:spLocks noChangeArrowheads="1"/>
            </p:cNvSpPr>
            <p:nvPr/>
          </p:nvSpPr>
          <p:spPr bwMode="auto">
            <a:xfrm>
              <a:off x="8111957" y="5386068"/>
              <a:ext cx="548015" cy="401589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/>
            </a:p>
          </p:txBody>
        </p:sp>
        <p:sp>
          <p:nvSpPr>
            <p:cNvPr id="101" name="Oval 186"/>
            <p:cNvSpPr>
              <a:spLocks noChangeArrowheads="1"/>
            </p:cNvSpPr>
            <p:nvPr/>
          </p:nvSpPr>
          <p:spPr bwMode="auto">
            <a:xfrm>
              <a:off x="7949076" y="4907985"/>
              <a:ext cx="651520" cy="55585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/>
            </a:p>
          </p:txBody>
        </p:sp>
        <p:sp>
          <p:nvSpPr>
            <p:cNvPr id="102" name="Oval 187"/>
            <p:cNvSpPr>
              <a:spLocks noChangeArrowheads="1"/>
            </p:cNvSpPr>
            <p:nvPr/>
          </p:nvSpPr>
          <p:spPr bwMode="auto">
            <a:xfrm>
              <a:off x="8599793" y="5415390"/>
              <a:ext cx="651520" cy="55585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/>
            </a:p>
          </p:txBody>
        </p:sp>
        <p:sp>
          <p:nvSpPr>
            <p:cNvPr id="103" name="Oval 188"/>
            <p:cNvSpPr>
              <a:spLocks noChangeArrowheads="1"/>
            </p:cNvSpPr>
            <p:nvPr/>
          </p:nvSpPr>
          <p:spPr bwMode="auto">
            <a:xfrm>
              <a:off x="8227496" y="4640259"/>
              <a:ext cx="653124" cy="55585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/>
            </a:p>
          </p:txBody>
        </p:sp>
        <p:sp>
          <p:nvSpPr>
            <p:cNvPr id="104" name="Oval 189"/>
            <p:cNvSpPr>
              <a:spLocks noChangeArrowheads="1"/>
            </p:cNvSpPr>
            <p:nvPr/>
          </p:nvSpPr>
          <p:spPr bwMode="auto">
            <a:xfrm>
              <a:off x="8246353" y="4745452"/>
              <a:ext cx="1152997" cy="9553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/>
            <a:lstStyle>
              <a:lvl1pPr>
                <a:spcBef>
                  <a:spcPct val="25000"/>
                </a:spcBef>
                <a:buClr>
                  <a:srgbClr val="FF0000"/>
                </a:buClr>
                <a:buFont typeface="Wingdings 2" charset="2"/>
                <a:buChar char="®"/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5000"/>
                </a:spcBef>
                <a:buClr>
                  <a:srgbClr val="FF00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5000"/>
                </a:spcBef>
                <a:buClr>
                  <a:srgbClr val="FF0000"/>
                </a:buClr>
                <a:buChar char="•"/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5000"/>
                </a:spcBef>
                <a:buClr>
                  <a:srgbClr val="FF00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5000"/>
                </a:spcBef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x-none" sz="1600" dirty="0"/>
                <a:t>Data </a:t>
              </a:r>
            </a:p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x-none" sz="1600" dirty="0"/>
                <a:t>Network</a:t>
              </a:r>
              <a:endParaRPr lang="x-none" altLang="x-none" sz="1600" dirty="0"/>
            </a:p>
          </p:txBody>
        </p:sp>
        <p:sp>
          <p:nvSpPr>
            <p:cNvPr id="105" name="Rectangle 170"/>
            <p:cNvSpPr>
              <a:spLocks noChangeArrowheads="1"/>
            </p:cNvSpPr>
            <p:nvPr/>
          </p:nvSpPr>
          <p:spPr bwMode="auto">
            <a:xfrm>
              <a:off x="7878580" y="4767277"/>
              <a:ext cx="47625" cy="22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41388">
                <a:spcBef>
                  <a:spcPct val="25000"/>
                </a:spcBef>
                <a:buClr>
                  <a:srgbClr val="FF0000"/>
                </a:buClr>
                <a:buFont typeface="Wingdings 2" charset="2"/>
                <a:buChar char="®"/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41388">
                <a:spcBef>
                  <a:spcPct val="25000"/>
                </a:spcBef>
                <a:buClr>
                  <a:srgbClr val="FF00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41388">
                <a:spcBef>
                  <a:spcPct val="25000"/>
                </a:spcBef>
                <a:buClr>
                  <a:srgbClr val="FF0000"/>
                </a:buClr>
                <a:buChar char="•"/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41388">
                <a:spcBef>
                  <a:spcPct val="25000"/>
                </a:spcBef>
                <a:buClr>
                  <a:srgbClr val="FF00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41388">
                <a:spcBef>
                  <a:spcPct val="25000"/>
                </a:spcBef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41388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41388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41388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41388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x-none" sz="1500" dirty="0">
                  <a:solidFill>
                    <a:srgbClr val="000000"/>
                  </a:solidFill>
                  <a:latin typeface="Times New Roman" charset="0"/>
                </a:rPr>
                <a:t> </a:t>
              </a:r>
              <a:endParaRPr lang="en-US" altLang="x-none" sz="1800" dirty="0"/>
            </a:p>
          </p:txBody>
        </p:sp>
      </p:grpSp>
      <p:grpSp>
        <p:nvGrpSpPr>
          <p:cNvPr id="119" name="Group 76"/>
          <p:cNvGrpSpPr>
            <a:grpSpLocks/>
          </p:cNvGrpSpPr>
          <p:nvPr/>
        </p:nvGrpSpPr>
        <p:grpSpPr bwMode="auto">
          <a:xfrm>
            <a:off x="1517590" y="4976431"/>
            <a:ext cx="476250" cy="347663"/>
            <a:chOff x="256" y="2869"/>
            <a:chExt cx="300" cy="219"/>
          </a:xfrm>
        </p:grpSpPr>
        <p:sp>
          <p:nvSpPr>
            <p:cNvPr id="236" name="Rectangle 77"/>
            <p:cNvSpPr>
              <a:spLocks noChangeArrowheads="1"/>
            </p:cNvSpPr>
            <p:nvPr/>
          </p:nvSpPr>
          <p:spPr bwMode="auto">
            <a:xfrm>
              <a:off x="256" y="2869"/>
              <a:ext cx="300" cy="2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5000"/>
                </a:spcBef>
                <a:buClr>
                  <a:srgbClr val="FF0000"/>
                </a:buClr>
                <a:buFont typeface="Wingdings 2" charset="2"/>
                <a:buChar char="®"/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5000"/>
                </a:spcBef>
                <a:buClr>
                  <a:srgbClr val="FF00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5000"/>
                </a:spcBef>
                <a:buClr>
                  <a:srgbClr val="FF0000"/>
                </a:buClr>
                <a:buChar char="•"/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5000"/>
                </a:spcBef>
                <a:buClr>
                  <a:srgbClr val="FF00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5000"/>
                </a:spcBef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x-none" altLang="x-none" sz="3200"/>
            </a:p>
          </p:txBody>
        </p:sp>
        <p:sp>
          <p:nvSpPr>
            <p:cNvPr id="237" name="Rectangle 78"/>
            <p:cNvSpPr>
              <a:spLocks noChangeArrowheads="1"/>
            </p:cNvSpPr>
            <p:nvPr/>
          </p:nvSpPr>
          <p:spPr bwMode="auto">
            <a:xfrm>
              <a:off x="256" y="2869"/>
              <a:ext cx="300" cy="219"/>
            </a:xfrm>
            <a:prstGeom prst="rect">
              <a:avLst/>
            </a:prstGeom>
            <a:noFill/>
            <a:ln w="28575" cap="rnd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5000"/>
                </a:spcBef>
                <a:buClr>
                  <a:srgbClr val="FF0000"/>
                </a:buClr>
                <a:buFont typeface="Wingdings 2" charset="2"/>
                <a:buChar char="®"/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5000"/>
                </a:spcBef>
                <a:buClr>
                  <a:srgbClr val="FF00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5000"/>
                </a:spcBef>
                <a:buClr>
                  <a:srgbClr val="FF0000"/>
                </a:buClr>
                <a:buChar char="•"/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5000"/>
                </a:spcBef>
                <a:buClr>
                  <a:srgbClr val="FF00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5000"/>
                </a:spcBef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x-none" altLang="x-none" sz="3200"/>
            </a:p>
          </p:txBody>
        </p:sp>
      </p:grpSp>
      <p:sp>
        <p:nvSpPr>
          <p:cNvPr id="120" name="Rectangle 79"/>
          <p:cNvSpPr>
            <a:spLocks noChangeArrowheads="1"/>
          </p:cNvSpPr>
          <p:nvPr/>
        </p:nvSpPr>
        <p:spPr bwMode="auto">
          <a:xfrm>
            <a:off x="1654115" y="5047869"/>
            <a:ext cx="204788" cy="174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x-none" altLang="x-none" sz="3200"/>
          </a:p>
        </p:txBody>
      </p:sp>
      <p:sp>
        <p:nvSpPr>
          <p:cNvPr id="121" name="Rectangle 80"/>
          <p:cNvSpPr>
            <a:spLocks noChangeArrowheads="1"/>
          </p:cNvSpPr>
          <p:nvPr/>
        </p:nvSpPr>
        <p:spPr bwMode="auto">
          <a:xfrm>
            <a:off x="1635065" y="5055806"/>
            <a:ext cx="2476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12813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>
                <a:solidFill>
                  <a:srgbClr val="000000"/>
                </a:solidFill>
              </a:rPr>
              <a:t>UE</a:t>
            </a:r>
            <a:endParaRPr lang="en-US" altLang="x-none" sz="1400"/>
          </a:p>
        </p:txBody>
      </p:sp>
      <p:sp>
        <p:nvSpPr>
          <p:cNvPr id="122" name="Rectangle 81"/>
          <p:cNvSpPr>
            <a:spLocks noChangeArrowheads="1"/>
          </p:cNvSpPr>
          <p:nvPr/>
        </p:nvSpPr>
        <p:spPr bwMode="auto">
          <a:xfrm>
            <a:off x="1903353" y="5014531"/>
            <a:ext cx="571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12813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800">
                <a:solidFill>
                  <a:srgbClr val="000000"/>
                </a:solidFill>
                <a:latin typeface="Times New Roman" charset="0"/>
              </a:rPr>
              <a:t> </a:t>
            </a:r>
            <a:endParaRPr lang="en-US" altLang="x-none" sz="1400"/>
          </a:p>
        </p:txBody>
      </p:sp>
      <p:sp>
        <p:nvSpPr>
          <p:cNvPr id="123" name="Rectangle 82"/>
          <p:cNvSpPr>
            <a:spLocks noChangeArrowheads="1"/>
          </p:cNvSpPr>
          <p:nvPr/>
        </p:nvSpPr>
        <p:spPr bwMode="auto">
          <a:xfrm>
            <a:off x="1893828" y="5122481"/>
            <a:ext cx="49213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12813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>
                <a:solidFill>
                  <a:srgbClr val="000000"/>
                </a:solidFill>
              </a:rPr>
              <a:t> </a:t>
            </a:r>
            <a:endParaRPr lang="en-US" altLang="x-none" sz="1400"/>
          </a:p>
        </p:txBody>
      </p:sp>
      <p:sp>
        <p:nvSpPr>
          <p:cNvPr id="124" name="Line 83"/>
          <p:cNvSpPr>
            <a:spLocks noChangeShapeType="1"/>
          </p:cNvSpPr>
          <p:nvPr/>
        </p:nvSpPr>
        <p:spPr bwMode="auto">
          <a:xfrm flipH="1">
            <a:off x="2224028" y="5014531"/>
            <a:ext cx="4763" cy="246063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5" name="Rectangle 122"/>
          <p:cNvSpPr>
            <a:spLocks noChangeArrowheads="1"/>
          </p:cNvSpPr>
          <p:nvPr/>
        </p:nvSpPr>
        <p:spPr bwMode="auto">
          <a:xfrm>
            <a:off x="1978769" y="4628769"/>
            <a:ext cx="571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12813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800">
                <a:solidFill>
                  <a:srgbClr val="000000"/>
                </a:solidFill>
                <a:latin typeface="Times New Roman" charset="0"/>
              </a:rPr>
              <a:t> </a:t>
            </a:r>
            <a:endParaRPr lang="en-US" altLang="x-none" sz="1400"/>
          </a:p>
        </p:txBody>
      </p:sp>
      <p:sp>
        <p:nvSpPr>
          <p:cNvPr id="126" name="Rectangle 123"/>
          <p:cNvSpPr>
            <a:spLocks noChangeArrowheads="1"/>
          </p:cNvSpPr>
          <p:nvPr/>
        </p:nvSpPr>
        <p:spPr bwMode="auto">
          <a:xfrm>
            <a:off x="2024849" y="4522670"/>
            <a:ext cx="66684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12813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>
                <a:solidFill>
                  <a:srgbClr val="000000"/>
                </a:solidFill>
              </a:rPr>
              <a:t>LTE-Uu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>
                <a:solidFill>
                  <a:srgbClr val="000000"/>
                </a:solidFill>
              </a:rPr>
              <a:t>NR</a:t>
            </a:r>
            <a:endParaRPr lang="en-US" altLang="x-none" sz="1400"/>
          </a:p>
        </p:txBody>
      </p:sp>
      <p:grpSp>
        <p:nvGrpSpPr>
          <p:cNvPr id="127" name="Group 180"/>
          <p:cNvGrpSpPr>
            <a:grpSpLocks/>
          </p:cNvGrpSpPr>
          <p:nvPr/>
        </p:nvGrpSpPr>
        <p:grpSpPr bwMode="auto">
          <a:xfrm>
            <a:off x="2380093" y="4674806"/>
            <a:ext cx="1819275" cy="1587500"/>
            <a:chOff x="2979" y="2791"/>
            <a:chExt cx="1952" cy="1072"/>
          </a:xfrm>
        </p:grpSpPr>
        <p:sp>
          <p:nvSpPr>
            <p:cNvPr id="227" name="Oval 181"/>
            <p:cNvSpPr>
              <a:spLocks noChangeArrowheads="1"/>
            </p:cNvSpPr>
            <p:nvPr/>
          </p:nvSpPr>
          <p:spPr bwMode="auto">
            <a:xfrm>
              <a:off x="3938" y="2816"/>
              <a:ext cx="640" cy="32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 smtClean="0"/>
            </a:p>
          </p:txBody>
        </p:sp>
        <p:sp>
          <p:nvSpPr>
            <p:cNvPr id="228" name="Oval 182"/>
            <p:cNvSpPr>
              <a:spLocks noChangeArrowheads="1"/>
            </p:cNvSpPr>
            <p:nvPr/>
          </p:nvSpPr>
          <p:spPr bwMode="auto">
            <a:xfrm>
              <a:off x="4119" y="2924"/>
              <a:ext cx="812" cy="43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 smtClean="0"/>
            </a:p>
          </p:txBody>
        </p:sp>
        <p:sp>
          <p:nvSpPr>
            <p:cNvPr id="229" name="Oval 183"/>
            <p:cNvSpPr>
              <a:spLocks noChangeArrowheads="1"/>
            </p:cNvSpPr>
            <p:nvPr/>
          </p:nvSpPr>
          <p:spPr bwMode="auto">
            <a:xfrm>
              <a:off x="4221" y="3223"/>
              <a:ext cx="685" cy="417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 smtClean="0"/>
            </a:p>
          </p:txBody>
        </p:sp>
        <p:sp>
          <p:nvSpPr>
            <p:cNvPr id="230" name="Oval 184"/>
            <p:cNvSpPr>
              <a:spLocks noChangeArrowheads="1"/>
            </p:cNvSpPr>
            <p:nvPr/>
          </p:nvSpPr>
          <p:spPr bwMode="auto">
            <a:xfrm>
              <a:off x="3430" y="3470"/>
              <a:ext cx="826" cy="39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 smtClean="0"/>
            </a:p>
          </p:txBody>
        </p:sp>
        <p:sp>
          <p:nvSpPr>
            <p:cNvPr id="231" name="Oval 185"/>
            <p:cNvSpPr>
              <a:spLocks noChangeArrowheads="1"/>
            </p:cNvSpPr>
            <p:nvPr/>
          </p:nvSpPr>
          <p:spPr bwMode="auto">
            <a:xfrm>
              <a:off x="3182" y="3376"/>
              <a:ext cx="683" cy="31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 smtClean="0"/>
            </a:p>
          </p:txBody>
        </p:sp>
        <p:sp>
          <p:nvSpPr>
            <p:cNvPr id="232" name="Oval 186"/>
            <p:cNvSpPr>
              <a:spLocks noChangeArrowheads="1"/>
            </p:cNvSpPr>
            <p:nvPr/>
          </p:nvSpPr>
          <p:spPr bwMode="auto">
            <a:xfrm>
              <a:off x="2979" y="3001"/>
              <a:ext cx="812" cy="43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 smtClean="0"/>
            </a:p>
          </p:txBody>
        </p:sp>
        <p:sp>
          <p:nvSpPr>
            <p:cNvPr id="233" name="Oval 187"/>
            <p:cNvSpPr>
              <a:spLocks noChangeArrowheads="1"/>
            </p:cNvSpPr>
            <p:nvPr/>
          </p:nvSpPr>
          <p:spPr bwMode="auto">
            <a:xfrm>
              <a:off x="3790" y="3399"/>
              <a:ext cx="812" cy="43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 smtClean="0"/>
            </a:p>
          </p:txBody>
        </p:sp>
        <p:sp>
          <p:nvSpPr>
            <p:cNvPr id="234" name="Oval 188"/>
            <p:cNvSpPr>
              <a:spLocks noChangeArrowheads="1"/>
            </p:cNvSpPr>
            <p:nvPr/>
          </p:nvSpPr>
          <p:spPr bwMode="auto">
            <a:xfrm>
              <a:off x="3326" y="2791"/>
              <a:ext cx="814" cy="43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 smtClean="0"/>
            </a:p>
          </p:txBody>
        </p:sp>
        <p:sp>
          <p:nvSpPr>
            <p:cNvPr id="235" name="Oval 189"/>
            <p:cNvSpPr>
              <a:spLocks noChangeArrowheads="1"/>
            </p:cNvSpPr>
            <p:nvPr/>
          </p:nvSpPr>
          <p:spPr bwMode="auto">
            <a:xfrm>
              <a:off x="3288" y="2915"/>
              <a:ext cx="1437" cy="8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/>
            <a:lstStyle>
              <a:lvl1pPr>
                <a:spcBef>
                  <a:spcPct val="25000"/>
                </a:spcBef>
                <a:buClr>
                  <a:srgbClr val="FF0000"/>
                </a:buClr>
                <a:buFont typeface="Wingdings 2" charset="2"/>
                <a:buChar char="®"/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5000"/>
                </a:spcBef>
                <a:buClr>
                  <a:srgbClr val="FF00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5000"/>
                </a:spcBef>
                <a:buClr>
                  <a:srgbClr val="FF0000"/>
                </a:buClr>
                <a:buChar char="•"/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5000"/>
                </a:spcBef>
                <a:buClr>
                  <a:srgbClr val="FF00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5000"/>
                </a:spcBef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x-none" altLang="x-none" sz="3200"/>
            </a:p>
          </p:txBody>
        </p:sp>
      </p:grpSp>
      <p:sp>
        <p:nvSpPr>
          <p:cNvPr id="128" name="Text Box 191"/>
          <p:cNvSpPr txBox="1">
            <a:spLocks noChangeArrowheads="1"/>
          </p:cNvSpPr>
          <p:nvPr/>
        </p:nvSpPr>
        <p:spPr bwMode="auto">
          <a:xfrm>
            <a:off x="2844401" y="4831165"/>
            <a:ext cx="534080" cy="52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0" tIns="45710" rIns="91420" bIns="45710">
            <a:spAutoFit/>
          </a:bodyPr>
          <a:lstStyle>
            <a:lvl1pPr defTabSz="993775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3775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3775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3775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3775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93775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93775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93775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93775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/>
              <a:t>eNB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/>
              <a:t>gNB</a:t>
            </a:r>
          </a:p>
        </p:txBody>
      </p:sp>
      <p:sp>
        <p:nvSpPr>
          <p:cNvPr id="129" name="Text Box 193"/>
          <p:cNvSpPr txBox="1">
            <a:spLocks noChangeArrowheads="1"/>
          </p:cNvSpPr>
          <p:nvPr/>
        </p:nvSpPr>
        <p:spPr bwMode="auto">
          <a:xfrm>
            <a:off x="3144438" y="5655157"/>
            <a:ext cx="534080" cy="52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0" tIns="45710" rIns="91420" bIns="45710">
            <a:spAutoFit/>
          </a:bodyPr>
          <a:lstStyle>
            <a:lvl1pPr defTabSz="993775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3775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3775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3775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3775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93775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93775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93775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93775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/>
              <a:t>eNB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/>
              <a:t>gNB</a:t>
            </a:r>
          </a:p>
        </p:txBody>
      </p:sp>
      <p:sp>
        <p:nvSpPr>
          <p:cNvPr id="130" name="Line 194"/>
          <p:cNvSpPr>
            <a:spLocks noChangeShapeType="1"/>
          </p:cNvSpPr>
          <p:nvPr/>
        </p:nvSpPr>
        <p:spPr bwMode="auto">
          <a:xfrm>
            <a:off x="3233678" y="5357808"/>
            <a:ext cx="0" cy="29260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1" name="Line 195"/>
          <p:cNvSpPr>
            <a:spLocks noChangeShapeType="1"/>
          </p:cNvSpPr>
          <p:nvPr/>
        </p:nvSpPr>
        <p:spPr bwMode="auto">
          <a:xfrm>
            <a:off x="3133665" y="5522720"/>
            <a:ext cx="242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2" name="Text Box 196"/>
          <p:cNvSpPr txBox="1">
            <a:spLocks noChangeArrowheads="1"/>
          </p:cNvSpPr>
          <p:nvPr/>
        </p:nvSpPr>
        <p:spPr bwMode="auto">
          <a:xfrm>
            <a:off x="3360966" y="5348095"/>
            <a:ext cx="404237" cy="307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0" tIns="45710" rIns="91420" bIns="4571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/>
              <a:t>Xn</a:t>
            </a:r>
          </a:p>
        </p:txBody>
      </p:sp>
      <p:sp>
        <p:nvSpPr>
          <p:cNvPr id="133" name="Text Box 197"/>
          <p:cNvSpPr txBox="1">
            <a:spLocks noChangeArrowheads="1"/>
          </p:cNvSpPr>
          <p:nvPr/>
        </p:nvSpPr>
        <p:spPr bwMode="auto">
          <a:xfrm>
            <a:off x="3440184" y="4951031"/>
            <a:ext cx="764913" cy="276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0" tIns="45710" rIns="91420" bIns="4571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200"/>
              <a:t>5G-RAN</a:t>
            </a:r>
          </a:p>
        </p:txBody>
      </p:sp>
      <p:sp>
        <p:nvSpPr>
          <p:cNvPr id="134" name="Line 198"/>
          <p:cNvSpPr>
            <a:spLocks noChangeShapeType="1"/>
          </p:cNvSpPr>
          <p:nvPr/>
        </p:nvSpPr>
        <p:spPr bwMode="auto">
          <a:xfrm>
            <a:off x="2014312" y="5149469"/>
            <a:ext cx="828675" cy="1588"/>
          </a:xfrm>
          <a:prstGeom prst="line">
            <a:avLst/>
          </a:prstGeom>
          <a:noFill/>
          <a:ln w="7938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5" name="Freeform 202"/>
          <p:cNvSpPr>
            <a:spLocks/>
          </p:cNvSpPr>
          <p:nvPr/>
        </p:nvSpPr>
        <p:spPr bwMode="auto">
          <a:xfrm>
            <a:off x="3110797" y="4301171"/>
            <a:ext cx="811391" cy="534987"/>
          </a:xfrm>
          <a:custGeom>
            <a:avLst/>
            <a:gdLst>
              <a:gd name="T0" fmla="*/ 0 w 576"/>
              <a:gd name="T1" fmla="*/ 2147483646 h 458"/>
              <a:gd name="T2" fmla="*/ 0 w 576"/>
              <a:gd name="T3" fmla="*/ 0 h 458"/>
              <a:gd name="T4" fmla="*/ 1707547761 w 576"/>
              <a:gd name="T5" fmla="*/ 0 h 458"/>
              <a:gd name="T6" fmla="*/ 0 60000 65536"/>
              <a:gd name="T7" fmla="*/ 0 60000 65536"/>
              <a:gd name="T8" fmla="*/ 0 60000 65536"/>
              <a:gd name="T9" fmla="*/ 0 w 576"/>
              <a:gd name="T10" fmla="*/ 0 h 458"/>
              <a:gd name="T11" fmla="*/ 576 w 576"/>
              <a:gd name="T12" fmla="*/ 458 h 45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76" h="458">
                <a:moveTo>
                  <a:pt x="0" y="458"/>
                </a:moveTo>
                <a:lnTo>
                  <a:pt x="0" y="0"/>
                </a:lnTo>
                <a:lnTo>
                  <a:pt x="576" y="0"/>
                </a:lnTo>
              </a:path>
            </a:pathLst>
          </a:custGeom>
          <a:noFill/>
          <a:ln w="9525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" name="Rectangle 246"/>
          <p:cNvSpPr>
            <a:spLocks noChangeArrowheads="1"/>
          </p:cNvSpPr>
          <p:nvPr/>
        </p:nvSpPr>
        <p:spPr bwMode="auto">
          <a:xfrm>
            <a:off x="2857440" y="4825283"/>
            <a:ext cx="519113" cy="53829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137" name="Rectangle 247"/>
          <p:cNvSpPr>
            <a:spLocks noChangeArrowheads="1"/>
          </p:cNvSpPr>
          <p:nvPr/>
        </p:nvSpPr>
        <p:spPr bwMode="auto">
          <a:xfrm>
            <a:off x="3146365" y="5662255"/>
            <a:ext cx="532153" cy="511494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138" name="Rectangle 102"/>
          <p:cNvSpPr>
            <a:spLocks noChangeArrowheads="1"/>
          </p:cNvSpPr>
          <p:nvPr/>
        </p:nvSpPr>
        <p:spPr bwMode="auto">
          <a:xfrm>
            <a:off x="6592908" y="3545432"/>
            <a:ext cx="677689" cy="417513"/>
          </a:xfrm>
          <a:prstGeom prst="rect">
            <a:avLst/>
          </a:prstGeom>
          <a:solidFill>
            <a:srgbClr val="FFF1B8"/>
          </a:solidFill>
          <a:ln w="28575" cap="rnd">
            <a:solidFill>
              <a:srgbClr val="000000"/>
            </a:solidFill>
            <a:round/>
            <a:headEnd/>
            <a:tailEnd/>
          </a:ln>
          <a:extLst/>
        </p:spPr>
        <p:txBody>
          <a:bodyPr/>
          <a:lstStyle/>
          <a:p>
            <a:pPr>
              <a:spcBef>
                <a:spcPct val="0"/>
              </a:spcBef>
            </a:pPr>
            <a:endParaRPr lang="x-none" altLang="x-none" sz="3200">
              <a:latin typeface="Arial" charset="0"/>
            </a:endParaRPr>
          </a:p>
        </p:txBody>
      </p:sp>
      <p:sp>
        <p:nvSpPr>
          <p:cNvPr id="139" name="Rectangle 103"/>
          <p:cNvSpPr>
            <a:spLocks noChangeArrowheads="1"/>
          </p:cNvSpPr>
          <p:nvPr/>
        </p:nvSpPr>
        <p:spPr bwMode="auto">
          <a:xfrm>
            <a:off x="6678992" y="3643281"/>
            <a:ext cx="52873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 smtClean="0">
                <a:solidFill>
                  <a:srgbClr val="000000"/>
                </a:solidFill>
              </a:rPr>
              <a:t>V-PCF</a:t>
            </a:r>
            <a:endParaRPr lang="en-US" altLang="x-none" sz="1400" dirty="0"/>
          </a:p>
        </p:txBody>
      </p:sp>
      <p:sp>
        <p:nvSpPr>
          <p:cNvPr id="148" name="Oval 189"/>
          <p:cNvSpPr>
            <a:spLocks noChangeArrowheads="1"/>
          </p:cNvSpPr>
          <p:nvPr/>
        </p:nvSpPr>
        <p:spPr bwMode="auto">
          <a:xfrm>
            <a:off x="8415035" y="4171839"/>
            <a:ext cx="728966" cy="539989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x-none" altLang="x-none" sz="3200"/>
          </a:p>
        </p:txBody>
      </p:sp>
      <p:sp>
        <p:nvSpPr>
          <p:cNvPr id="149" name="Line 112"/>
          <p:cNvSpPr>
            <a:spLocks noChangeShapeType="1"/>
          </p:cNvSpPr>
          <p:nvPr/>
        </p:nvSpPr>
        <p:spPr bwMode="auto">
          <a:xfrm>
            <a:off x="7270597" y="3790495"/>
            <a:ext cx="1324139" cy="614148"/>
          </a:xfrm>
          <a:prstGeom prst="line">
            <a:avLst/>
          </a:prstGeom>
          <a:noFill/>
          <a:ln w="7938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50" name="Line 117"/>
          <p:cNvSpPr>
            <a:spLocks noChangeShapeType="1"/>
          </p:cNvSpPr>
          <p:nvPr/>
        </p:nvSpPr>
        <p:spPr bwMode="auto">
          <a:xfrm flipV="1">
            <a:off x="7866347" y="4575859"/>
            <a:ext cx="716840" cy="504827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51" name="Rectangle 118"/>
          <p:cNvSpPr>
            <a:spLocks noChangeArrowheads="1"/>
          </p:cNvSpPr>
          <p:nvPr/>
        </p:nvSpPr>
        <p:spPr bwMode="auto">
          <a:xfrm>
            <a:off x="8064668" y="5001239"/>
            <a:ext cx="22923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N6</a:t>
            </a:r>
            <a:endParaRPr lang="en-US" altLang="x-none" sz="1400" dirty="0"/>
          </a:p>
        </p:txBody>
      </p:sp>
      <p:sp>
        <p:nvSpPr>
          <p:cNvPr id="152" name="Rectangle 119"/>
          <p:cNvSpPr>
            <a:spLocks noChangeArrowheads="1"/>
          </p:cNvSpPr>
          <p:nvPr/>
        </p:nvSpPr>
        <p:spPr bwMode="auto">
          <a:xfrm>
            <a:off x="7944206" y="4695332"/>
            <a:ext cx="476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500" dirty="0">
                <a:solidFill>
                  <a:srgbClr val="000000"/>
                </a:solidFill>
                <a:latin typeface="Times New Roman" charset="0"/>
              </a:rPr>
              <a:t> </a:t>
            </a:r>
            <a:endParaRPr lang="en-US" altLang="x-none" sz="1800" dirty="0"/>
          </a:p>
        </p:txBody>
      </p:sp>
      <p:sp>
        <p:nvSpPr>
          <p:cNvPr id="153" name="Rectangle 120"/>
          <p:cNvSpPr>
            <a:spLocks noChangeArrowheads="1"/>
          </p:cNvSpPr>
          <p:nvPr/>
        </p:nvSpPr>
        <p:spPr bwMode="auto">
          <a:xfrm>
            <a:off x="7933732" y="4827096"/>
            <a:ext cx="3206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900" b="1" dirty="0">
                <a:solidFill>
                  <a:srgbClr val="000000"/>
                </a:solidFill>
              </a:rPr>
              <a:t> </a:t>
            </a:r>
            <a:endParaRPr lang="en-US" altLang="x-none" sz="1800" dirty="0"/>
          </a:p>
        </p:txBody>
      </p:sp>
      <p:sp>
        <p:nvSpPr>
          <p:cNvPr id="154" name="Line 122"/>
          <p:cNvSpPr>
            <a:spLocks noChangeShapeType="1"/>
          </p:cNvSpPr>
          <p:nvPr/>
        </p:nvSpPr>
        <p:spPr bwMode="auto">
          <a:xfrm>
            <a:off x="8081275" y="4828962"/>
            <a:ext cx="91193" cy="137987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56" name="Rectangle 169"/>
          <p:cNvSpPr>
            <a:spLocks noChangeArrowheads="1"/>
          </p:cNvSpPr>
          <p:nvPr/>
        </p:nvSpPr>
        <p:spPr bwMode="auto">
          <a:xfrm>
            <a:off x="7824861" y="3767004"/>
            <a:ext cx="22923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N5</a:t>
            </a:r>
            <a:endParaRPr lang="en-US" altLang="x-none" sz="1400" dirty="0"/>
          </a:p>
        </p:txBody>
      </p:sp>
      <p:sp>
        <p:nvSpPr>
          <p:cNvPr id="157" name="Rectangle 170"/>
          <p:cNvSpPr>
            <a:spLocks noChangeArrowheads="1"/>
          </p:cNvSpPr>
          <p:nvPr/>
        </p:nvSpPr>
        <p:spPr bwMode="auto">
          <a:xfrm>
            <a:off x="8096606" y="4140772"/>
            <a:ext cx="476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500" dirty="0">
                <a:solidFill>
                  <a:srgbClr val="000000"/>
                </a:solidFill>
                <a:latin typeface="Times New Roman" charset="0"/>
              </a:rPr>
              <a:t> </a:t>
            </a:r>
            <a:endParaRPr lang="en-US" altLang="x-none" sz="1800" dirty="0"/>
          </a:p>
        </p:txBody>
      </p:sp>
      <p:sp>
        <p:nvSpPr>
          <p:cNvPr id="158" name="Line 171"/>
          <p:cNvSpPr>
            <a:spLocks noChangeShapeType="1"/>
          </p:cNvSpPr>
          <p:nvPr/>
        </p:nvSpPr>
        <p:spPr bwMode="auto">
          <a:xfrm flipV="1">
            <a:off x="7861755" y="5300161"/>
            <a:ext cx="747174" cy="70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59" name="Line 172"/>
          <p:cNvSpPr>
            <a:spLocks noChangeShapeType="1"/>
          </p:cNvSpPr>
          <p:nvPr/>
        </p:nvSpPr>
        <p:spPr bwMode="auto">
          <a:xfrm>
            <a:off x="8201157" y="5234471"/>
            <a:ext cx="0" cy="16494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60" name="Rectangle 12"/>
          <p:cNvSpPr>
            <a:spLocks noChangeArrowheads="1"/>
          </p:cNvSpPr>
          <p:nvPr/>
        </p:nvSpPr>
        <p:spPr bwMode="auto">
          <a:xfrm>
            <a:off x="8598302" y="4239409"/>
            <a:ext cx="447389" cy="404813"/>
          </a:xfrm>
          <a:prstGeom prst="rect">
            <a:avLst/>
          </a:prstGeom>
          <a:solidFill>
            <a:srgbClr val="FFF1B8"/>
          </a:solidFill>
          <a:ln w="28575" cap="rnd">
            <a:solidFill>
              <a:srgbClr val="000000"/>
            </a:solidFill>
            <a:round/>
            <a:headEnd/>
            <a:tailEnd/>
          </a:ln>
          <a:extLst/>
        </p:spPr>
        <p:txBody>
          <a:bodyPr/>
          <a:lstStyle/>
          <a:p>
            <a:pPr>
              <a:spcBef>
                <a:spcPct val="0"/>
              </a:spcBef>
            </a:pPr>
            <a:endParaRPr lang="x-none" altLang="x-none" sz="3200">
              <a:latin typeface="Arial" charset="0"/>
            </a:endParaRPr>
          </a:p>
        </p:txBody>
      </p:sp>
      <p:sp>
        <p:nvSpPr>
          <p:cNvPr id="161" name="Rectangle 13"/>
          <p:cNvSpPr>
            <a:spLocks noChangeArrowheads="1"/>
          </p:cNvSpPr>
          <p:nvPr/>
        </p:nvSpPr>
        <p:spPr bwMode="auto">
          <a:xfrm>
            <a:off x="8712683" y="4334675"/>
            <a:ext cx="22923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AF</a:t>
            </a:r>
            <a:endParaRPr lang="en-US" altLang="x-none" sz="1400" dirty="0"/>
          </a:p>
        </p:txBody>
      </p:sp>
      <p:sp>
        <p:nvSpPr>
          <p:cNvPr id="162" name="Rectangle 28"/>
          <p:cNvSpPr>
            <a:spLocks noChangeArrowheads="1"/>
          </p:cNvSpPr>
          <p:nvPr/>
        </p:nvSpPr>
        <p:spPr bwMode="auto">
          <a:xfrm>
            <a:off x="4137254" y="4800293"/>
            <a:ext cx="32861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N14</a:t>
            </a:r>
            <a:endParaRPr lang="en-US" altLang="x-none" sz="1400" dirty="0"/>
          </a:p>
        </p:txBody>
      </p:sp>
      <p:sp>
        <p:nvSpPr>
          <p:cNvPr id="163" name="Freeform 30"/>
          <p:cNvSpPr>
            <a:spLocks/>
          </p:cNvSpPr>
          <p:nvPr/>
        </p:nvSpPr>
        <p:spPr bwMode="auto">
          <a:xfrm>
            <a:off x="4132223" y="4557062"/>
            <a:ext cx="336550" cy="155575"/>
          </a:xfrm>
          <a:custGeom>
            <a:avLst/>
            <a:gdLst>
              <a:gd name="T0" fmla="*/ 2147477398 w 212"/>
              <a:gd name="T1" fmla="*/ 0 h 98"/>
              <a:gd name="T2" fmla="*/ 2147477398 w 212"/>
              <a:gd name="T3" fmla="*/ 2147477347 h 98"/>
              <a:gd name="T4" fmla="*/ 0 w 212"/>
              <a:gd name="T5" fmla="*/ 2147477347 h 98"/>
              <a:gd name="T6" fmla="*/ 0 w 212"/>
              <a:gd name="T7" fmla="*/ 0 h 98"/>
              <a:gd name="T8" fmla="*/ 0 60000 65536"/>
              <a:gd name="T9" fmla="*/ 0 60000 65536"/>
              <a:gd name="T10" fmla="*/ 0 60000 65536"/>
              <a:gd name="T11" fmla="*/ 0 60000 65536"/>
              <a:gd name="T12" fmla="*/ 0 w 212"/>
              <a:gd name="T13" fmla="*/ 0 h 98"/>
              <a:gd name="T14" fmla="*/ 212 w 212"/>
              <a:gd name="T15" fmla="*/ 98 h 9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2" h="98">
                <a:moveTo>
                  <a:pt x="212" y="0"/>
                </a:moveTo>
                <a:lnTo>
                  <a:pt x="212" y="98"/>
                </a:lnTo>
                <a:lnTo>
                  <a:pt x="0" y="98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64" name="Rectangle 86"/>
          <p:cNvSpPr>
            <a:spLocks noChangeArrowheads="1"/>
          </p:cNvSpPr>
          <p:nvPr/>
        </p:nvSpPr>
        <p:spPr bwMode="auto">
          <a:xfrm>
            <a:off x="3938331" y="4111136"/>
            <a:ext cx="653942" cy="449445"/>
          </a:xfrm>
          <a:prstGeom prst="rect">
            <a:avLst/>
          </a:prstGeom>
          <a:noFill/>
          <a:ln w="28575" cap="rnd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x-none" altLang="x-none" sz="3200"/>
          </a:p>
        </p:txBody>
      </p:sp>
      <p:sp>
        <p:nvSpPr>
          <p:cNvPr id="165" name="Rectangle 87"/>
          <p:cNvSpPr>
            <a:spLocks noChangeArrowheads="1"/>
          </p:cNvSpPr>
          <p:nvPr/>
        </p:nvSpPr>
        <p:spPr bwMode="auto">
          <a:xfrm>
            <a:off x="4080090" y="4208155"/>
            <a:ext cx="37831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AMF</a:t>
            </a:r>
            <a:endParaRPr lang="en-US" altLang="x-none" sz="1400" dirty="0"/>
          </a:p>
        </p:txBody>
      </p:sp>
      <p:sp>
        <p:nvSpPr>
          <p:cNvPr id="166" name="Rectangle 96"/>
          <p:cNvSpPr>
            <a:spLocks noChangeArrowheads="1"/>
          </p:cNvSpPr>
          <p:nvPr/>
        </p:nvSpPr>
        <p:spPr bwMode="auto">
          <a:xfrm>
            <a:off x="7247071" y="4956611"/>
            <a:ext cx="617757" cy="442913"/>
          </a:xfrm>
          <a:prstGeom prst="rect">
            <a:avLst/>
          </a:prstGeom>
          <a:noFill/>
          <a:ln w="28575" cap="rnd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x-none" altLang="x-none" sz="3200"/>
          </a:p>
        </p:txBody>
      </p:sp>
      <p:sp>
        <p:nvSpPr>
          <p:cNvPr id="167" name="Rectangle 97"/>
          <p:cNvSpPr>
            <a:spLocks noChangeArrowheads="1"/>
          </p:cNvSpPr>
          <p:nvPr/>
        </p:nvSpPr>
        <p:spPr bwMode="auto">
          <a:xfrm>
            <a:off x="7377616" y="5046131"/>
            <a:ext cx="35907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UPF</a:t>
            </a:r>
          </a:p>
        </p:txBody>
      </p:sp>
      <p:sp>
        <p:nvSpPr>
          <p:cNvPr id="168" name="Rectangle 127"/>
          <p:cNvSpPr>
            <a:spLocks noChangeArrowheads="1"/>
          </p:cNvSpPr>
          <p:nvPr/>
        </p:nvSpPr>
        <p:spPr bwMode="auto">
          <a:xfrm>
            <a:off x="4584627" y="5178118"/>
            <a:ext cx="476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500" dirty="0">
                <a:solidFill>
                  <a:srgbClr val="000000"/>
                </a:solidFill>
                <a:latin typeface="Times New Roman" charset="0"/>
              </a:rPr>
              <a:t> </a:t>
            </a:r>
            <a:endParaRPr lang="en-US" altLang="x-none" sz="1800" dirty="0"/>
          </a:p>
        </p:txBody>
      </p:sp>
      <p:sp>
        <p:nvSpPr>
          <p:cNvPr id="169" name="Rectangle 128"/>
          <p:cNvSpPr>
            <a:spLocks noChangeArrowheads="1"/>
          </p:cNvSpPr>
          <p:nvPr/>
        </p:nvSpPr>
        <p:spPr bwMode="auto">
          <a:xfrm>
            <a:off x="4505660" y="5300673"/>
            <a:ext cx="22923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N3</a:t>
            </a:r>
            <a:endParaRPr lang="en-US" altLang="x-none" sz="1400" dirty="0"/>
          </a:p>
        </p:txBody>
      </p:sp>
      <p:sp>
        <p:nvSpPr>
          <p:cNvPr id="170" name="Line 195"/>
          <p:cNvSpPr>
            <a:spLocks noChangeShapeType="1"/>
          </p:cNvSpPr>
          <p:nvPr/>
        </p:nvSpPr>
        <p:spPr bwMode="auto">
          <a:xfrm>
            <a:off x="3395407" y="5192405"/>
            <a:ext cx="3835029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1" name="Rectangle 202"/>
          <p:cNvSpPr>
            <a:spLocks noChangeArrowheads="1"/>
          </p:cNvSpPr>
          <p:nvPr/>
        </p:nvSpPr>
        <p:spPr bwMode="auto">
          <a:xfrm>
            <a:off x="3401119" y="4027974"/>
            <a:ext cx="22923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12813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N2</a:t>
            </a:r>
            <a:endParaRPr lang="en-US" altLang="x-none" sz="1400" dirty="0"/>
          </a:p>
        </p:txBody>
      </p:sp>
      <p:sp>
        <p:nvSpPr>
          <p:cNvPr id="172" name="Line 203"/>
          <p:cNvSpPr>
            <a:spLocks noChangeShapeType="1"/>
          </p:cNvSpPr>
          <p:nvPr/>
        </p:nvSpPr>
        <p:spPr bwMode="auto">
          <a:xfrm>
            <a:off x="3519231" y="4247843"/>
            <a:ext cx="0" cy="160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3" name="Line 196"/>
          <p:cNvSpPr>
            <a:spLocks noChangeShapeType="1"/>
          </p:cNvSpPr>
          <p:nvPr/>
        </p:nvSpPr>
        <p:spPr bwMode="auto">
          <a:xfrm>
            <a:off x="4301259" y="4638369"/>
            <a:ext cx="0" cy="161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4" name="Line 198"/>
          <p:cNvSpPr>
            <a:spLocks noChangeShapeType="1"/>
          </p:cNvSpPr>
          <p:nvPr/>
        </p:nvSpPr>
        <p:spPr bwMode="auto">
          <a:xfrm flipV="1">
            <a:off x="7795036" y="3986953"/>
            <a:ext cx="89460" cy="16221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5" name="Freeform 30"/>
          <p:cNvSpPr>
            <a:spLocks/>
          </p:cNvSpPr>
          <p:nvPr/>
        </p:nvSpPr>
        <p:spPr bwMode="auto">
          <a:xfrm>
            <a:off x="7387238" y="5414464"/>
            <a:ext cx="336550" cy="155575"/>
          </a:xfrm>
          <a:custGeom>
            <a:avLst/>
            <a:gdLst>
              <a:gd name="T0" fmla="*/ 2147477398 w 212"/>
              <a:gd name="T1" fmla="*/ 0 h 98"/>
              <a:gd name="T2" fmla="*/ 2147477398 w 212"/>
              <a:gd name="T3" fmla="*/ 2147477347 h 98"/>
              <a:gd name="T4" fmla="*/ 0 w 212"/>
              <a:gd name="T5" fmla="*/ 2147477347 h 98"/>
              <a:gd name="T6" fmla="*/ 0 w 212"/>
              <a:gd name="T7" fmla="*/ 0 h 98"/>
              <a:gd name="T8" fmla="*/ 0 60000 65536"/>
              <a:gd name="T9" fmla="*/ 0 60000 65536"/>
              <a:gd name="T10" fmla="*/ 0 60000 65536"/>
              <a:gd name="T11" fmla="*/ 0 60000 65536"/>
              <a:gd name="T12" fmla="*/ 0 w 212"/>
              <a:gd name="T13" fmla="*/ 0 h 98"/>
              <a:gd name="T14" fmla="*/ 212 w 212"/>
              <a:gd name="T15" fmla="*/ 98 h 9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2" h="98">
                <a:moveTo>
                  <a:pt x="212" y="0"/>
                </a:moveTo>
                <a:lnTo>
                  <a:pt x="212" y="98"/>
                </a:lnTo>
                <a:lnTo>
                  <a:pt x="0" y="98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6" name="Line 196"/>
          <p:cNvSpPr>
            <a:spLocks noChangeShapeType="1"/>
          </p:cNvSpPr>
          <p:nvPr/>
        </p:nvSpPr>
        <p:spPr bwMode="auto">
          <a:xfrm>
            <a:off x="7556274" y="5500484"/>
            <a:ext cx="0" cy="161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7" name="Rectangle 28"/>
          <p:cNvSpPr>
            <a:spLocks noChangeArrowheads="1"/>
          </p:cNvSpPr>
          <p:nvPr/>
        </p:nvSpPr>
        <p:spPr bwMode="auto">
          <a:xfrm>
            <a:off x="7436931" y="5674732"/>
            <a:ext cx="22923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N9</a:t>
            </a:r>
            <a:endParaRPr lang="en-US" altLang="x-none" sz="1400" dirty="0"/>
          </a:p>
        </p:txBody>
      </p:sp>
      <p:sp>
        <p:nvSpPr>
          <p:cNvPr id="178" name="Line 203"/>
          <p:cNvSpPr>
            <a:spLocks noChangeShapeType="1"/>
          </p:cNvSpPr>
          <p:nvPr/>
        </p:nvSpPr>
        <p:spPr bwMode="auto">
          <a:xfrm>
            <a:off x="4603628" y="5123905"/>
            <a:ext cx="0" cy="160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9" name="Rectangle 11"/>
          <p:cNvSpPr>
            <a:spLocks noChangeArrowheads="1"/>
          </p:cNvSpPr>
          <p:nvPr/>
        </p:nvSpPr>
        <p:spPr bwMode="auto">
          <a:xfrm flipH="1">
            <a:off x="3756212" y="2922794"/>
            <a:ext cx="41913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600" dirty="0">
                <a:solidFill>
                  <a:srgbClr val="FF0000"/>
                </a:solidFill>
              </a:rPr>
              <a:t>N8</a:t>
            </a:r>
          </a:p>
        </p:txBody>
      </p:sp>
      <p:sp>
        <p:nvSpPr>
          <p:cNvPr id="180" name="Line 14"/>
          <p:cNvSpPr>
            <a:spLocks noChangeShapeType="1"/>
          </p:cNvSpPr>
          <p:nvPr/>
        </p:nvSpPr>
        <p:spPr bwMode="auto">
          <a:xfrm flipV="1">
            <a:off x="4271879" y="2404276"/>
            <a:ext cx="0" cy="1706859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81" name="Rectangle 100"/>
          <p:cNvSpPr>
            <a:spLocks noChangeArrowheads="1"/>
          </p:cNvSpPr>
          <p:nvPr/>
        </p:nvSpPr>
        <p:spPr bwMode="auto">
          <a:xfrm>
            <a:off x="2126800" y="3035505"/>
            <a:ext cx="628377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HPLMN</a:t>
            </a:r>
            <a:endParaRPr lang="en-US" altLang="x-none" sz="1400" dirty="0"/>
          </a:p>
        </p:txBody>
      </p:sp>
      <p:sp>
        <p:nvSpPr>
          <p:cNvPr id="182" name="Rectangle 101"/>
          <p:cNvSpPr>
            <a:spLocks noChangeArrowheads="1"/>
          </p:cNvSpPr>
          <p:nvPr/>
        </p:nvSpPr>
        <p:spPr bwMode="auto">
          <a:xfrm>
            <a:off x="2134783" y="3516518"/>
            <a:ext cx="6187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VPLMN</a:t>
            </a:r>
            <a:endParaRPr lang="en-US" altLang="x-none" sz="1400" dirty="0"/>
          </a:p>
        </p:txBody>
      </p:sp>
      <p:sp>
        <p:nvSpPr>
          <p:cNvPr id="183" name="Line 208"/>
          <p:cNvSpPr>
            <a:spLocks noChangeShapeType="1"/>
          </p:cNvSpPr>
          <p:nvPr/>
        </p:nvSpPr>
        <p:spPr bwMode="auto">
          <a:xfrm>
            <a:off x="1880600" y="3381580"/>
            <a:ext cx="7608986" cy="0"/>
          </a:xfrm>
          <a:prstGeom prst="line">
            <a:avLst/>
          </a:prstGeom>
          <a:noFill/>
          <a:ln w="38100">
            <a:solidFill>
              <a:srgbClr val="FF33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cxnSp>
        <p:nvCxnSpPr>
          <p:cNvPr id="184" name="Straight Connector 213"/>
          <p:cNvCxnSpPr>
            <a:cxnSpLocks noChangeShapeType="1"/>
          </p:cNvCxnSpPr>
          <p:nvPr/>
        </p:nvCxnSpPr>
        <p:spPr bwMode="auto">
          <a:xfrm>
            <a:off x="4171041" y="3037856"/>
            <a:ext cx="207864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5" name="Line 14"/>
          <p:cNvSpPr>
            <a:spLocks noChangeShapeType="1"/>
          </p:cNvSpPr>
          <p:nvPr/>
        </p:nvSpPr>
        <p:spPr bwMode="auto">
          <a:xfrm flipH="1" flipV="1">
            <a:off x="4505659" y="2404275"/>
            <a:ext cx="1617783" cy="1803496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86" name="Line 14"/>
          <p:cNvSpPr>
            <a:spLocks noChangeShapeType="1"/>
          </p:cNvSpPr>
          <p:nvPr/>
        </p:nvSpPr>
        <p:spPr bwMode="auto">
          <a:xfrm flipV="1">
            <a:off x="6936708" y="2404276"/>
            <a:ext cx="0" cy="1137721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87" name="Rectangle 11"/>
          <p:cNvSpPr>
            <a:spLocks noChangeArrowheads="1"/>
          </p:cNvSpPr>
          <p:nvPr/>
        </p:nvSpPr>
        <p:spPr bwMode="auto">
          <a:xfrm flipH="1">
            <a:off x="5022629" y="3490220"/>
            <a:ext cx="41913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600" dirty="0">
                <a:solidFill>
                  <a:srgbClr val="FF0000"/>
                </a:solidFill>
              </a:rPr>
              <a:t>N10</a:t>
            </a:r>
          </a:p>
        </p:txBody>
      </p:sp>
      <p:cxnSp>
        <p:nvCxnSpPr>
          <p:cNvPr id="188" name="Straight Connector 213"/>
          <p:cNvCxnSpPr>
            <a:cxnSpLocks noChangeShapeType="1"/>
          </p:cNvCxnSpPr>
          <p:nvPr/>
        </p:nvCxnSpPr>
        <p:spPr bwMode="auto">
          <a:xfrm flipV="1">
            <a:off x="5464486" y="3514496"/>
            <a:ext cx="158994" cy="10116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9" name="Rectangle 131"/>
          <p:cNvSpPr>
            <a:spLocks noChangeArrowheads="1"/>
          </p:cNvSpPr>
          <p:nvPr/>
        </p:nvSpPr>
        <p:spPr bwMode="auto">
          <a:xfrm>
            <a:off x="6425650" y="2973344"/>
            <a:ext cx="37510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600" dirty="0">
                <a:solidFill>
                  <a:srgbClr val="FF0000"/>
                </a:solidFill>
              </a:rPr>
              <a:t>N24</a:t>
            </a:r>
          </a:p>
        </p:txBody>
      </p:sp>
      <p:cxnSp>
        <p:nvCxnSpPr>
          <p:cNvPr id="190" name="Straight Connector 213"/>
          <p:cNvCxnSpPr>
            <a:cxnSpLocks noChangeShapeType="1"/>
          </p:cNvCxnSpPr>
          <p:nvPr/>
        </p:nvCxnSpPr>
        <p:spPr bwMode="auto">
          <a:xfrm>
            <a:off x="6834585" y="3098869"/>
            <a:ext cx="207864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1" name="Rectangle 12"/>
          <p:cNvSpPr>
            <a:spLocks noChangeArrowheads="1"/>
          </p:cNvSpPr>
          <p:nvPr/>
        </p:nvSpPr>
        <p:spPr bwMode="auto">
          <a:xfrm>
            <a:off x="3984890" y="1997876"/>
            <a:ext cx="754063" cy="406400"/>
          </a:xfrm>
          <a:prstGeom prst="rect">
            <a:avLst/>
          </a:prstGeom>
          <a:noFill/>
          <a:ln w="2857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x-none" altLang="x-none" sz="3200"/>
          </a:p>
        </p:txBody>
      </p:sp>
      <p:sp>
        <p:nvSpPr>
          <p:cNvPr id="192" name="Rectangle 13"/>
          <p:cNvSpPr>
            <a:spLocks noChangeArrowheads="1"/>
          </p:cNvSpPr>
          <p:nvPr/>
        </p:nvSpPr>
        <p:spPr bwMode="auto">
          <a:xfrm>
            <a:off x="4160711" y="2070848"/>
            <a:ext cx="40876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UDM</a:t>
            </a:r>
            <a:endParaRPr lang="en-US" altLang="x-none" sz="1400" dirty="0"/>
          </a:p>
        </p:txBody>
      </p:sp>
      <p:sp>
        <p:nvSpPr>
          <p:cNvPr id="193" name="Rectangle 122"/>
          <p:cNvSpPr>
            <a:spLocks noChangeArrowheads="1"/>
          </p:cNvSpPr>
          <p:nvPr/>
        </p:nvSpPr>
        <p:spPr bwMode="auto">
          <a:xfrm>
            <a:off x="6584268" y="1986763"/>
            <a:ext cx="731057" cy="417513"/>
          </a:xfrm>
          <a:prstGeom prst="rect">
            <a:avLst/>
          </a:prstGeom>
          <a:noFill/>
          <a:ln w="2857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x-none" altLang="x-none" sz="3200">
              <a:latin typeface="Arial" charset="0"/>
            </a:endParaRPr>
          </a:p>
        </p:txBody>
      </p:sp>
      <p:sp>
        <p:nvSpPr>
          <p:cNvPr id="194" name="Rectangle 123"/>
          <p:cNvSpPr>
            <a:spLocks noChangeArrowheads="1"/>
          </p:cNvSpPr>
          <p:nvPr/>
        </p:nvSpPr>
        <p:spPr bwMode="auto">
          <a:xfrm>
            <a:off x="6675682" y="2070848"/>
            <a:ext cx="54822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 smtClean="0">
                <a:solidFill>
                  <a:srgbClr val="000000"/>
                </a:solidFill>
              </a:rPr>
              <a:t>H-PCF</a:t>
            </a:r>
            <a:endParaRPr lang="en-US" altLang="x-none" sz="1400" dirty="0"/>
          </a:p>
        </p:txBody>
      </p:sp>
      <p:sp>
        <p:nvSpPr>
          <p:cNvPr id="195" name="Rectangle 12"/>
          <p:cNvSpPr>
            <a:spLocks noChangeArrowheads="1"/>
          </p:cNvSpPr>
          <p:nvPr/>
        </p:nvSpPr>
        <p:spPr bwMode="auto">
          <a:xfrm>
            <a:off x="5278731" y="1446604"/>
            <a:ext cx="754063" cy="406400"/>
          </a:xfrm>
          <a:prstGeom prst="rect">
            <a:avLst/>
          </a:prstGeom>
          <a:noFill/>
          <a:ln w="2857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x-none" altLang="x-none" sz="3200">
              <a:latin typeface="Arial" charset="0"/>
            </a:endParaRPr>
          </a:p>
        </p:txBody>
      </p:sp>
      <p:sp>
        <p:nvSpPr>
          <p:cNvPr id="196" name="Rectangle 13"/>
          <p:cNvSpPr>
            <a:spLocks noChangeArrowheads="1"/>
          </p:cNvSpPr>
          <p:nvPr/>
        </p:nvSpPr>
        <p:spPr bwMode="auto">
          <a:xfrm>
            <a:off x="5456310" y="1522623"/>
            <a:ext cx="38952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UDR</a:t>
            </a:r>
            <a:endParaRPr lang="en-US" altLang="x-none" sz="1400" dirty="0"/>
          </a:p>
        </p:txBody>
      </p:sp>
      <p:sp>
        <p:nvSpPr>
          <p:cNvPr id="197" name="Line 104"/>
          <p:cNvSpPr>
            <a:spLocks noChangeShapeType="1"/>
          </p:cNvSpPr>
          <p:nvPr/>
        </p:nvSpPr>
        <p:spPr bwMode="auto">
          <a:xfrm flipV="1">
            <a:off x="4465870" y="1686693"/>
            <a:ext cx="803486" cy="319434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98" name="Rectangle 105"/>
          <p:cNvSpPr>
            <a:spLocks noChangeArrowheads="1"/>
          </p:cNvSpPr>
          <p:nvPr/>
        </p:nvSpPr>
        <p:spPr bwMode="auto">
          <a:xfrm>
            <a:off x="4610217" y="1478198"/>
            <a:ext cx="32861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N35</a:t>
            </a:r>
            <a:endParaRPr lang="en-US" altLang="x-none" sz="1400" dirty="0"/>
          </a:p>
        </p:txBody>
      </p:sp>
      <p:sp>
        <p:nvSpPr>
          <p:cNvPr id="199" name="Line 196"/>
          <p:cNvSpPr>
            <a:spLocks noChangeShapeType="1"/>
          </p:cNvSpPr>
          <p:nvPr/>
        </p:nvSpPr>
        <p:spPr bwMode="auto">
          <a:xfrm>
            <a:off x="4863234" y="1740132"/>
            <a:ext cx="45720" cy="16459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00" name="Rectangle 105"/>
          <p:cNvSpPr>
            <a:spLocks noChangeArrowheads="1"/>
          </p:cNvSpPr>
          <p:nvPr/>
        </p:nvSpPr>
        <p:spPr bwMode="auto">
          <a:xfrm>
            <a:off x="6417054" y="1499304"/>
            <a:ext cx="32861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N36</a:t>
            </a:r>
            <a:endParaRPr lang="en-US" altLang="x-none" sz="1400" dirty="0"/>
          </a:p>
        </p:txBody>
      </p:sp>
      <p:sp>
        <p:nvSpPr>
          <p:cNvPr id="201" name="Line 196"/>
          <p:cNvSpPr>
            <a:spLocks noChangeShapeType="1"/>
          </p:cNvSpPr>
          <p:nvPr/>
        </p:nvSpPr>
        <p:spPr bwMode="auto">
          <a:xfrm flipH="1">
            <a:off x="6407414" y="1735311"/>
            <a:ext cx="45720" cy="16459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02" name="Line 104"/>
          <p:cNvSpPr>
            <a:spLocks noChangeShapeType="1"/>
          </p:cNvSpPr>
          <p:nvPr/>
        </p:nvSpPr>
        <p:spPr bwMode="auto">
          <a:xfrm flipH="1" flipV="1">
            <a:off x="6042169" y="1677012"/>
            <a:ext cx="810956" cy="302959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03" name="Line 104"/>
          <p:cNvSpPr>
            <a:spLocks noChangeShapeType="1"/>
          </p:cNvSpPr>
          <p:nvPr/>
        </p:nvSpPr>
        <p:spPr bwMode="auto">
          <a:xfrm flipH="1">
            <a:off x="6568898" y="3964920"/>
            <a:ext cx="355930" cy="345168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04" name="Rectangle 105"/>
          <p:cNvSpPr>
            <a:spLocks noChangeArrowheads="1"/>
          </p:cNvSpPr>
          <p:nvPr/>
        </p:nvSpPr>
        <p:spPr bwMode="auto">
          <a:xfrm>
            <a:off x="6829265" y="4147397"/>
            <a:ext cx="22923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N7</a:t>
            </a:r>
            <a:endParaRPr lang="en-US" altLang="x-none" sz="1400" dirty="0"/>
          </a:p>
        </p:txBody>
      </p:sp>
      <p:sp>
        <p:nvSpPr>
          <p:cNvPr id="205" name="Rectangle 124"/>
          <p:cNvSpPr>
            <a:spLocks noChangeArrowheads="1"/>
          </p:cNvSpPr>
          <p:nvPr/>
        </p:nvSpPr>
        <p:spPr bwMode="auto">
          <a:xfrm>
            <a:off x="6604236" y="3825719"/>
            <a:ext cx="476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500" dirty="0">
                <a:solidFill>
                  <a:srgbClr val="000000"/>
                </a:solidFill>
                <a:latin typeface="Times New Roman" charset="0"/>
              </a:rPr>
              <a:t> </a:t>
            </a:r>
            <a:endParaRPr lang="en-US" altLang="x-none" sz="1800" dirty="0"/>
          </a:p>
        </p:txBody>
      </p:sp>
      <p:sp>
        <p:nvSpPr>
          <p:cNvPr id="206" name="Rectangle 125"/>
          <p:cNvSpPr>
            <a:spLocks noChangeArrowheads="1"/>
          </p:cNvSpPr>
          <p:nvPr/>
        </p:nvSpPr>
        <p:spPr bwMode="auto">
          <a:xfrm>
            <a:off x="6588205" y="3959070"/>
            <a:ext cx="3206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900" b="1" dirty="0">
                <a:solidFill>
                  <a:srgbClr val="000000"/>
                </a:solidFill>
              </a:rPr>
              <a:t> </a:t>
            </a:r>
            <a:endParaRPr lang="en-US" altLang="x-none" sz="1800" dirty="0"/>
          </a:p>
        </p:txBody>
      </p:sp>
      <p:sp>
        <p:nvSpPr>
          <p:cNvPr id="207" name="Line 129"/>
          <p:cNvSpPr>
            <a:spLocks noChangeShapeType="1"/>
          </p:cNvSpPr>
          <p:nvPr/>
        </p:nvSpPr>
        <p:spPr bwMode="auto">
          <a:xfrm flipH="1" flipV="1">
            <a:off x="6093900" y="3793089"/>
            <a:ext cx="42749" cy="18241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08" name="Line 88"/>
          <p:cNvSpPr>
            <a:spLocks noChangeShapeType="1"/>
          </p:cNvSpPr>
          <p:nvPr/>
        </p:nvSpPr>
        <p:spPr bwMode="auto">
          <a:xfrm flipH="1" flipV="1">
            <a:off x="6358694" y="4645268"/>
            <a:ext cx="878382" cy="407970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09" name="Line 93"/>
          <p:cNvSpPr>
            <a:spLocks noChangeShapeType="1"/>
          </p:cNvSpPr>
          <p:nvPr/>
        </p:nvSpPr>
        <p:spPr bwMode="auto">
          <a:xfrm flipH="1">
            <a:off x="6802836" y="4798959"/>
            <a:ext cx="55174" cy="159837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10" name="Rectangle 128"/>
          <p:cNvSpPr>
            <a:spLocks noChangeArrowheads="1"/>
          </p:cNvSpPr>
          <p:nvPr/>
        </p:nvSpPr>
        <p:spPr bwMode="auto">
          <a:xfrm>
            <a:off x="6812059" y="4568297"/>
            <a:ext cx="22923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N4</a:t>
            </a:r>
            <a:endParaRPr lang="en-US" altLang="x-none" sz="1400" dirty="0"/>
          </a:p>
        </p:txBody>
      </p:sp>
      <p:sp>
        <p:nvSpPr>
          <p:cNvPr id="211" name="Rectangle 86"/>
          <p:cNvSpPr>
            <a:spLocks noChangeArrowheads="1"/>
          </p:cNvSpPr>
          <p:nvPr/>
        </p:nvSpPr>
        <p:spPr bwMode="auto">
          <a:xfrm>
            <a:off x="4997420" y="4198614"/>
            <a:ext cx="660227" cy="452108"/>
          </a:xfrm>
          <a:prstGeom prst="rect">
            <a:avLst/>
          </a:prstGeom>
          <a:noFill/>
          <a:ln w="28575" cap="rnd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x-none" altLang="x-none" sz="3200"/>
          </a:p>
        </p:txBody>
      </p:sp>
      <p:sp>
        <p:nvSpPr>
          <p:cNvPr id="212" name="Rectangle 87"/>
          <p:cNvSpPr>
            <a:spLocks noChangeArrowheads="1"/>
          </p:cNvSpPr>
          <p:nvPr/>
        </p:nvSpPr>
        <p:spPr bwMode="auto">
          <a:xfrm>
            <a:off x="5085983" y="4315179"/>
            <a:ext cx="48731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I-SMF</a:t>
            </a:r>
            <a:endParaRPr lang="en-US" altLang="x-none" sz="1400" dirty="0"/>
          </a:p>
        </p:txBody>
      </p:sp>
      <p:sp>
        <p:nvSpPr>
          <p:cNvPr id="213" name="Line 104"/>
          <p:cNvSpPr>
            <a:spLocks noChangeShapeType="1"/>
          </p:cNvSpPr>
          <p:nvPr/>
        </p:nvSpPr>
        <p:spPr bwMode="auto">
          <a:xfrm flipH="1" flipV="1">
            <a:off x="4603628" y="4339485"/>
            <a:ext cx="390226" cy="84113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14" name="Line 129"/>
          <p:cNvSpPr>
            <a:spLocks noChangeShapeType="1"/>
          </p:cNvSpPr>
          <p:nvPr/>
        </p:nvSpPr>
        <p:spPr bwMode="auto">
          <a:xfrm flipV="1">
            <a:off x="4783055" y="4293053"/>
            <a:ext cx="46059" cy="18991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" name="Rectangle 105"/>
          <p:cNvSpPr>
            <a:spLocks noChangeArrowheads="1"/>
          </p:cNvSpPr>
          <p:nvPr/>
        </p:nvSpPr>
        <p:spPr bwMode="auto">
          <a:xfrm>
            <a:off x="4634476" y="4503886"/>
            <a:ext cx="32861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N11</a:t>
            </a:r>
            <a:endParaRPr lang="en-US" altLang="x-none" sz="1400" dirty="0"/>
          </a:p>
        </p:txBody>
      </p:sp>
      <p:sp>
        <p:nvSpPr>
          <p:cNvPr id="216" name="Rectangle 128"/>
          <p:cNvSpPr>
            <a:spLocks noChangeArrowheads="1"/>
          </p:cNvSpPr>
          <p:nvPr/>
        </p:nvSpPr>
        <p:spPr bwMode="auto">
          <a:xfrm>
            <a:off x="5925688" y="3562819"/>
            <a:ext cx="3364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N15</a:t>
            </a:r>
            <a:endParaRPr lang="en-US" altLang="x-none" sz="1400" dirty="0"/>
          </a:p>
        </p:txBody>
      </p:sp>
      <p:sp>
        <p:nvSpPr>
          <p:cNvPr id="217" name="Line 195"/>
          <p:cNvSpPr>
            <a:spLocks noChangeShapeType="1"/>
          </p:cNvSpPr>
          <p:nvPr/>
        </p:nvSpPr>
        <p:spPr bwMode="auto">
          <a:xfrm flipV="1">
            <a:off x="4595313" y="3772866"/>
            <a:ext cx="1986050" cy="44665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8" name="Line 196"/>
          <p:cNvSpPr>
            <a:spLocks noChangeShapeType="1"/>
          </p:cNvSpPr>
          <p:nvPr/>
        </p:nvSpPr>
        <p:spPr bwMode="auto">
          <a:xfrm>
            <a:off x="6669114" y="4072003"/>
            <a:ext cx="126327" cy="14067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9" name="Rectangle 28"/>
          <p:cNvSpPr>
            <a:spLocks noChangeArrowheads="1"/>
          </p:cNvSpPr>
          <p:nvPr/>
        </p:nvSpPr>
        <p:spPr bwMode="auto">
          <a:xfrm>
            <a:off x="5155046" y="4893341"/>
            <a:ext cx="32861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N38</a:t>
            </a:r>
            <a:endParaRPr lang="en-US" altLang="x-none" sz="1400" dirty="0"/>
          </a:p>
        </p:txBody>
      </p:sp>
      <p:sp>
        <p:nvSpPr>
          <p:cNvPr id="220" name="Freeform 30"/>
          <p:cNvSpPr>
            <a:spLocks/>
          </p:cNvSpPr>
          <p:nvPr/>
        </p:nvSpPr>
        <p:spPr bwMode="auto">
          <a:xfrm>
            <a:off x="5156626" y="4649249"/>
            <a:ext cx="336550" cy="155575"/>
          </a:xfrm>
          <a:custGeom>
            <a:avLst/>
            <a:gdLst>
              <a:gd name="T0" fmla="*/ 2147477398 w 212"/>
              <a:gd name="T1" fmla="*/ 0 h 98"/>
              <a:gd name="T2" fmla="*/ 2147477398 w 212"/>
              <a:gd name="T3" fmla="*/ 2147477347 h 98"/>
              <a:gd name="T4" fmla="*/ 0 w 212"/>
              <a:gd name="T5" fmla="*/ 2147477347 h 98"/>
              <a:gd name="T6" fmla="*/ 0 w 212"/>
              <a:gd name="T7" fmla="*/ 0 h 98"/>
              <a:gd name="T8" fmla="*/ 0 60000 65536"/>
              <a:gd name="T9" fmla="*/ 0 60000 65536"/>
              <a:gd name="T10" fmla="*/ 0 60000 65536"/>
              <a:gd name="T11" fmla="*/ 0 60000 65536"/>
              <a:gd name="T12" fmla="*/ 0 w 212"/>
              <a:gd name="T13" fmla="*/ 0 h 98"/>
              <a:gd name="T14" fmla="*/ 212 w 212"/>
              <a:gd name="T15" fmla="*/ 98 h 9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2" h="98">
                <a:moveTo>
                  <a:pt x="212" y="0"/>
                </a:moveTo>
                <a:lnTo>
                  <a:pt x="212" y="98"/>
                </a:lnTo>
                <a:lnTo>
                  <a:pt x="0" y="98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21" name="Line 196"/>
          <p:cNvSpPr>
            <a:spLocks noChangeShapeType="1"/>
          </p:cNvSpPr>
          <p:nvPr/>
        </p:nvSpPr>
        <p:spPr bwMode="auto">
          <a:xfrm>
            <a:off x="5325662" y="4730556"/>
            <a:ext cx="0" cy="161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2" name="Rectangle 86"/>
          <p:cNvSpPr>
            <a:spLocks noChangeArrowheads="1"/>
          </p:cNvSpPr>
          <p:nvPr/>
        </p:nvSpPr>
        <p:spPr bwMode="auto">
          <a:xfrm>
            <a:off x="5912035" y="4198614"/>
            <a:ext cx="660227" cy="452108"/>
          </a:xfrm>
          <a:prstGeom prst="rect">
            <a:avLst/>
          </a:prstGeom>
          <a:noFill/>
          <a:ln w="28575" cap="rnd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x-none" altLang="x-none" sz="3200"/>
          </a:p>
        </p:txBody>
      </p:sp>
      <p:sp>
        <p:nvSpPr>
          <p:cNvPr id="223" name="Rectangle 87"/>
          <p:cNvSpPr>
            <a:spLocks noChangeArrowheads="1"/>
          </p:cNvSpPr>
          <p:nvPr/>
        </p:nvSpPr>
        <p:spPr bwMode="auto">
          <a:xfrm>
            <a:off x="6055100" y="4322417"/>
            <a:ext cx="37830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SMF</a:t>
            </a:r>
            <a:endParaRPr lang="en-US" altLang="x-none" sz="1400" dirty="0"/>
          </a:p>
        </p:txBody>
      </p:sp>
      <p:sp>
        <p:nvSpPr>
          <p:cNvPr id="224" name="Line 104"/>
          <p:cNvSpPr>
            <a:spLocks noChangeShapeType="1"/>
          </p:cNvSpPr>
          <p:nvPr/>
        </p:nvSpPr>
        <p:spPr bwMode="auto">
          <a:xfrm flipH="1" flipV="1">
            <a:off x="5664873" y="4446510"/>
            <a:ext cx="244999" cy="0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25" name="Rectangle 202"/>
          <p:cNvSpPr>
            <a:spLocks noChangeArrowheads="1"/>
          </p:cNvSpPr>
          <p:nvPr/>
        </p:nvSpPr>
        <p:spPr bwMode="auto">
          <a:xfrm>
            <a:off x="5587498" y="4682436"/>
            <a:ext cx="42800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12813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N16a</a:t>
            </a:r>
            <a:endParaRPr lang="en-US" altLang="x-none" sz="1400" dirty="0"/>
          </a:p>
        </p:txBody>
      </p:sp>
      <p:sp>
        <p:nvSpPr>
          <p:cNvPr id="226" name="Line 203"/>
          <p:cNvSpPr>
            <a:spLocks noChangeShapeType="1"/>
          </p:cNvSpPr>
          <p:nvPr/>
        </p:nvSpPr>
        <p:spPr bwMode="auto">
          <a:xfrm flipH="1">
            <a:off x="5781467" y="4362082"/>
            <a:ext cx="0" cy="18288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40" name="Rectangular Callout 139"/>
          <p:cNvSpPr/>
          <p:nvPr/>
        </p:nvSpPr>
        <p:spPr>
          <a:xfrm>
            <a:off x="337663" y="774252"/>
            <a:ext cx="3363563" cy="2221566"/>
          </a:xfrm>
          <a:prstGeom prst="wedgeRectCallout">
            <a:avLst>
              <a:gd name="adj1" fmla="val 49826"/>
              <a:gd name="adj2" fmla="val 56705"/>
            </a:avLst>
          </a:prstGeom>
          <a:solidFill>
            <a:srgbClr val="BCE8A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1600" b="1" dirty="0" smtClean="0">
                <a:solidFill>
                  <a:schemeClr val="tx1"/>
                </a:solidFill>
              </a:rPr>
              <a:t>Existing: </a:t>
            </a:r>
            <a:r>
              <a:rPr lang="en-US" sz="1600" dirty="0" smtClean="0">
                <a:solidFill>
                  <a:schemeClr val="tx1"/>
                </a:solidFill>
              </a:rPr>
              <a:t>N8 is the only </a:t>
            </a:r>
            <a:r>
              <a:rPr lang="en-US" sz="1600" dirty="0">
                <a:solidFill>
                  <a:schemeClr val="tx1"/>
                </a:solidFill>
              </a:rPr>
              <a:t>roaming interface where </a:t>
            </a:r>
            <a:r>
              <a:rPr lang="en-US" sz="1600" dirty="0" smtClean="0">
                <a:solidFill>
                  <a:schemeClr val="tx1"/>
                </a:solidFill>
              </a:rPr>
              <a:t>the MPS priority indicator </a:t>
            </a:r>
            <a:r>
              <a:rPr lang="en-US" sz="1600" dirty="0">
                <a:solidFill>
                  <a:schemeClr val="tx1"/>
                </a:solidFill>
              </a:rPr>
              <a:t>is passed.</a:t>
            </a:r>
          </a:p>
          <a:p>
            <a:pPr algn="l">
              <a:spcBef>
                <a:spcPts val="600"/>
              </a:spcBef>
            </a:pPr>
            <a:r>
              <a:rPr lang="en-US" sz="1600" b="1" dirty="0" smtClean="0">
                <a:solidFill>
                  <a:schemeClr val="tx1"/>
                </a:solidFill>
              </a:rPr>
              <a:t>Proposal</a:t>
            </a:r>
            <a:r>
              <a:rPr lang="en-US" sz="1600" dirty="0" smtClean="0">
                <a:solidFill>
                  <a:schemeClr val="tx1"/>
                </a:solidFill>
              </a:rPr>
              <a:t>: </a:t>
            </a:r>
            <a:r>
              <a:rPr lang="en-US" sz="1600" dirty="0">
                <a:solidFill>
                  <a:schemeClr val="tx1"/>
                </a:solidFill>
              </a:rPr>
              <a:t>Make use of this </a:t>
            </a:r>
            <a:r>
              <a:rPr lang="en-US" sz="1600" dirty="0" smtClean="0">
                <a:solidFill>
                  <a:schemeClr val="tx1"/>
                </a:solidFill>
              </a:rPr>
              <a:t>indication received at the AMF on N8 to inform </a:t>
            </a:r>
            <a:r>
              <a:rPr lang="en-US" sz="1600" dirty="0" err="1" smtClean="0">
                <a:solidFill>
                  <a:schemeClr val="tx1"/>
                </a:solidFill>
              </a:rPr>
              <a:t>vPCF</a:t>
            </a:r>
            <a:r>
              <a:rPr lang="en-US" sz="1600" dirty="0" smtClean="0">
                <a:solidFill>
                  <a:schemeClr val="tx1"/>
                </a:solidFill>
              </a:rPr>
              <a:t> about MPS subscription. </a:t>
            </a:r>
          </a:p>
          <a:p>
            <a:pPr algn="l">
              <a:spcBef>
                <a:spcPts val="600"/>
              </a:spcBef>
            </a:pPr>
            <a:r>
              <a:rPr lang="en-US" sz="1600" b="1" dirty="0" smtClean="0">
                <a:solidFill>
                  <a:schemeClr val="tx1"/>
                </a:solidFill>
              </a:rPr>
              <a:t>Solution</a:t>
            </a:r>
            <a:r>
              <a:rPr lang="en-US" sz="1600" dirty="0" smtClean="0">
                <a:solidFill>
                  <a:schemeClr val="tx1"/>
                </a:solidFill>
              </a:rPr>
              <a:t>: Use N11 and N7 (and N16a in case of I-SMF)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143" name="Straight Arrow Connector 142"/>
          <p:cNvCxnSpPr/>
          <p:nvPr/>
        </p:nvCxnSpPr>
        <p:spPr>
          <a:xfrm>
            <a:off x="4592273" y="4246865"/>
            <a:ext cx="456037" cy="74270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Arrow Connector 143"/>
          <p:cNvCxnSpPr/>
          <p:nvPr/>
        </p:nvCxnSpPr>
        <p:spPr>
          <a:xfrm>
            <a:off x="5664873" y="4293053"/>
            <a:ext cx="244999" cy="0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Arrow Connector 144"/>
          <p:cNvCxnSpPr/>
          <p:nvPr/>
        </p:nvCxnSpPr>
        <p:spPr>
          <a:xfrm flipV="1">
            <a:off x="6499789" y="4000327"/>
            <a:ext cx="167131" cy="179835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09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Goal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V-PCF must learn if the roaming UE has an MPS subscription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Existing/design principles</a:t>
            </a:r>
          </a:p>
          <a:p>
            <a:pPr lvl="1">
              <a:buClr>
                <a:srgbClr val="00AEEF"/>
              </a:buClr>
            </a:pPr>
            <a:r>
              <a:rPr lang="en-US" dirty="0" smtClean="0">
                <a:solidFill>
                  <a:schemeClr val="tx1"/>
                </a:solidFill>
              </a:rPr>
              <a:t>V-AMF receives </a:t>
            </a:r>
            <a:r>
              <a:rPr lang="en-US" dirty="0">
                <a:solidFill>
                  <a:schemeClr val="tx1"/>
                </a:solidFill>
              </a:rPr>
              <a:t>the MPS priority </a:t>
            </a:r>
            <a:r>
              <a:rPr lang="en-US" dirty="0" smtClean="0">
                <a:solidFill>
                  <a:schemeClr val="tx1"/>
                </a:solidFill>
              </a:rPr>
              <a:t>indication </a:t>
            </a:r>
            <a:r>
              <a:rPr lang="en-US" dirty="0">
                <a:solidFill>
                  <a:schemeClr val="tx1"/>
                </a:solidFill>
              </a:rPr>
              <a:t>from </a:t>
            </a:r>
            <a:r>
              <a:rPr lang="en-US" dirty="0" smtClean="0">
                <a:solidFill>
                  <a:schemeClr val="tx1"/>
                </a:solidFill>
              </a:rPr>
              <a:t>UDM over N8</a:t>
            </a:r>
          </a:p>
          <a:p>
            <a:pPr lvl="1">
              <a:buClr>
                <a:srgbClr val="00AEEF"/>
              </a:buClr>
            </a:pPr>
            <a:r>
              <a:rPr lang="en-US" dirty="0">
                <a:solidFill>
                  <a:schemeClr val="tx1"/>
                </a:solidFill>
              </a:rPr>
              <a:t>No change </a:t>
            </a:r>
            <a:r>
              <a:rPr lang="en-US" dirty="0" smtClean="0">
                <a:solidFill>
                  <a:schemeClr val="tx1"/>
                </a:solidFill>
              </a:rPr>
              <a:t>desired </a:t>
            </a:r>
            <a:r>
              <a:rPr lang="en-US" dirty="0">
                <a:solidFill>
                  <a:schemeClr val="tx1"/>
                </a:solidFill>
              </a:rPr>
              <a:t>over the roaming interfaces (N8, N10, N24</a:t>
            </a:r>
            <a:r>
              <a:rPr lang="en-US" dirty="0" smtClean="0">
                <a:solidFill>
                  <a:schemeClr val="tx1"/>
                </a:solidFill>
              </a:rPr>
              <a:t>)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Solution</a:t>
            </a:r>
          </a:p>
          <a:p>
            <a:pPr lvl="1">
              <a:buClr>
                <a:srgbClr val="00AEEF"/>
              </a:buClr>
            </a:pPr>
            <a:r>
              <a:rPr lang="en-US" dirty="0" smtClean="0">
                <a:solidFill>
                  <a:schemeClr val="tx1"/>
                </a:solidFill>
              </a:rPr>
              <a:t>V-AMF passes an MPS priority indicator to V-SMF(s) and the V-SMF(s) passes it to the V-PCF(s). </a:t>
            </a:r>
          </a:p>
          <a:p>
            <a:pPr lvl="2">
              <a:buClr>
                <a:srgbClr val="00AEEF"/>
              </a:buClr>
            </a:pPr>
            <a:r>
              <a:rPr lang="en-US" dirty="0" smtClean="0">
                <a:solidFill>
                  <a:schemeClr val="tx1"/>
                </a:solidFill>
              </a:rPr>
              <a:t>MPS priority indicator indicates if the UE has an MPS subscription, or not. </a:t>
            </a:r>
          </a:p>
          <a:p>
            <a:pPr lvl="1">
              <a:buClr>
                <a:srgbClr val="00AEEF"/>
              </a:buClr>
            </a:pPr>
            <a:r>
              <a:rPr lang="en-US" dirty="0" smtClean="0">
                <a:solidFill>
                  <a:schemeClr val="tx1"/>
                </a:solidFill>
              </a:rPr>
              <a:t>Store </a:t>
            </a:r>
            <a:r>
              <a:rPr lang="en-US" dirty="0">
                <a:solidFill>
                  <a:schemeClr val="tx1"/>
                </a:solidFill>
              </a:rPr>
              <a:t>the MPS </a:t>
            </a:r>
            <a:r>
              <a:rPr lang="en-US" dirty="0" smtClean="0">
                <a:solidFill>
                  <a:schemeClr val="tx1"/>
                </a:solidFill>
              </a:rPr>
              <a:t>priority indication at the V-PCF(s) such </a:t>
            </a:r>
            <a:r>
              <a:rPr lang="en-US" dirty="0">
                <a:solidFill>
                  <a:schemeClr val="tx1"/>
                </a:solidFill>
              </a:rPr>
              <a:t>that </a:t>
            </a:r>
            <a:r>
              <a:rPr lang="en-US" dirty="0" smtClean="0">
                <a:solidFill>
                  <a:schemeClr val="tx1"/>
                </a:solidFill>
              </a:rPr>
              <a:t>V-PCF </a:t>
            </a:r>
            <a:r>
              <a:rPr lang="en-US" dirty="0">
                <a:solidFill>
                  <a:schemeClr val="tx1"/>
                </a:solidFill>
              </a:rPr>
              <a:t>can later use it to authorize </a:t>
            </a:r>
            <a:r>
              <a:rPr lang="en-US" dirty="0" smtClean="0">
                <a:solidFill>
                  <a:schemeClr val="tx1"/>
                </a:solidFill>
              </a:rPr>
              <a:t>dynamic AF initiated MPS requests (e.g., MPS for Data Transport Service).</a:t>
            </a:r>
          </a:p>
          <a:p>
            <a:pPr lvl="1">
              <a:buClr>
                <a:srgbClr val="00AEEF"/>
              </a:buClr>
            </a:pPr>
            <a:endParaRPr lang="en-US" dirty="0" smtClean="0">
              <a:solidFill>
                <a:srgbClr val="0070C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Solution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9568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94958" y="1608238"/>
            <a:ext cx="10467833" cy="38213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9B938965-68E8-4DEB-A1FC-1B3BEEC94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High-level Service Operations Changes</a:t>
            </a:r>
            <a:endParaRPr lang="en-US" sz="2800" dirty="0"/>
          </a:p>
        </p:txBody>
      </p:sp>
      <p:sp>
        <p:nvSpPr>
          <p:cNvPr id="164" name="Rectangle 86"/>
          <p:cNvSpPr>
            <a:spLocks noChangeArrowheads="1"/>
          </p:cNvSpPr>
          <p:nvPr/>
        </p:nvSpPr>
        <p:spPr bwMode="auto">
          <a:xfrm>
            <a:off x="1951994" y="3736622"/>
            <a:ext cx="653942" cy="449445"/>
          </a:xfrm>
          <a:prstGeom prst="rect">
            <a:avLst/>
          </a:prstGeom>
          <a:noFill/>
          <a:ln w="28575" cap="rnd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x-none" altLang="x-none" sz="3200"/>
          </a:p>
        </p:txBody>
      </p:sp>
      <p:sp>
        <p:nvSpPr>
          <p:cNvPr id="165" name="Rectangle 87"/>
          <p:cNvSpPr>
            <a:spLocks noChangeArrowheads="1"/>
          </p:cNvSpPr>
          <p:nvPr/>
        </p:nvSpPr>
        <p:spPr bwMode="auto">
          <a:xfrm>
            <a:off x="2093753" y="3853622"/>
            <a:ext cx="37831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 smtClean="0">
                <a:solidFill>
                  <a:srgbClr val="000000"/>
                </a:solidFill>
              </a:rPr>
              <a:t>AMF</a:t>
            </a:r>
            <a:endParaRPr lang="en-US" altLang="x-none" sz="1400" dirty="0"/>
          </a:p>
        </p:txBody>
      </p:sp>
      <p:sp>
        <p:nvSpPr>
          <p:cNvPr id="203" name="Line 104"/>
          <p:cNvSpPr>
            <a:spLocks noChangeShapeType="1"/>
          </p:cNvSpPr>
          <p:nvPr/>
        </p:nvSpPr>
        <p:spPr bwMode="auto">
          <a:xfrm flipH="1" flipV="1">
            <a:off x="7896648" y="3961343"/>
            <a:ext cx="2331858" cy="0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 type="triangle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05" name="Rectangle 124"/>
          <p:cNvSpPr>
            <a:spLocks noChangeArrowheads="1"/>
          </p:cNvSpPr>
          <p:nvPr/>
        </p:nvSpPr>
        <p:spPr bwMode="auto">
          <a:xfrm>
            <a:off x="7943225" y="3598009"/>
            <a:ext cx="476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500" dirty="0">
                <a:solidFill>
                  <a:srgbClr val="000000"/>
                </a:solidFill>
                <a:latin typeface="Times New Roman" charset="0"/>
              </a:rPr>
              <a:t> </a:t>
            </a:r>
            <a:endParaRPr lang="en-US" altLang="x-none" sz="1800" dirty="0"/>
          </a:p>
        </p:txBody>
      </p:sp>
      <p:sp>
        <p:nvSpPr>
          <p:cNvPr id="206" name="Rectangle 125"/>
          <p:cNvSpPr>
            <a:spLocks noChangeArrowheads="1"/>
          </p:cNvSpPr>
          <p:nvPr/>
        </p:nvSpPr>
        <p:spPr bwMode="auto">
          <a:xfrm>
            <a:off x="7927194" y="3731360"/>
            <a:ext cx="3206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900" b="1" dirty="0">
                <a:solidFill>
                  <a:srgbClr val="000000"/>
                </a:solidFill>
              </a:rPr>
              <a:t> </a:t>
            </a:r>
            <a:endParaRPr lang="en-US" altLang="x-none" sz="1800" dirty="0"/>
          </a:p>
        </p:txBody>
      </p:sp>
      <p:sp>
        <p:nvSpPr>
          <p:cNvPr id="211" name="Rectangle 86"/>
          <p:cNvSpPr>
            <a:spLocks noChangeArrowheads="1"/>
          </p:cNvSpPr>
          <p:nvPr/>
        </p:nvSpPr>
        <p:spPr bwMode="auto">
          <a:xfrm>
            <a:off x="4463059" y="2302289"/>
            <a:ext cx="660227" cy="452108"/>
          </a:xfrm>
          <a:prstGeom prst="rect">
            <a:avLst/>
          </a:prstGeom>
          <a:noFill/>
          <a:ln w="28575" cap="rnd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x-none" altLang="x-none" sz="3200"/>
          </a:p>
        </p:txBody>
      </p:sp>
      <p:sp>
        <p:nvSpPr>
          <p:cNvPr id="212" name="Rectangle 87"/>
          <p:cNvSpPr>
            <a:spLocks noChangeArrowheads="1"/>
          </p:cNvSpPr>
          <p:nvPr/>
        </p:nvSpPr>
        <p:spPr bwMode="auto">
          <a:xfrm>
            <a:off x="4571793" y="2420621"/>
            <a:ext cx="48731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I-SMF</a:t>
            </a:r>
            <a:endParaRPr lang="en-US" altLang="x-none" sz="1400" dirty="0"/>
          </a:p>
        </p:txBody>
      </p:sp>
      <p:sp>
        <p:nvSpPr>
          <p:cNvPr id="213" name="Line 104"/>
          <p:cNvSpPr>
            <a:spLocks noChangeShapeType="1"/>
          </p:cNvSpPr>
          <p:nvPr/>
        </p:nvSpPr>
        <p:spPr bwMode="auto">
          <a:xfrm flipH="1">
            <a:off x="2613822" y="2535226"/>
            <a:ext cx="1819451" cy="1426117"/>
          </a:xfrm>
          <a:prstGeom prst="line">
            <a:avLst/>
          </a:prstGeom>
          <a:noFill/>
          <a:ln w="9525" cap="rnd">
            <a:solidFill>
              <a:srgbClr val="000000"/>
            </a:solidFill>
            <a:prstDash val="dash"/>
            <a:round/>
            <a:headEnd type="triangle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22" name="Rectangle 86"/>
          <p:cNvSpPr>
            <a:spLocks noChangeArrowheads="1"/>
          </p:cNvSpPr>
          <p:nvPr/>
        </p:nvSpPr>
        <p:spPr bwMode="auto">
          <a:xfrm>
            <a:off x="7236422" y="3728579"/>
            <a:ext cx="660227" cy="452108"/>
          </a:xfrm>
          <a:prstGeom prst="rect">
            <a:avLst/>
          </a:prstGeom>
          <a:noFill/>
          <a:ln w="28575" cap="rnd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x-none" altLang="x-none" sz="3200"/>
          </a:p>
        </p:txBody>
      </p:sp>
      <p:sp>
        <p:nvSpPr>
          <p:cNvPr id="223" name="Rectangle 87"/>
          <p:cNvSpPr>
            <a:spLocks noChangeArrowheads="1"/>
          </p:cNvSpPr>
          <p:nvPr/>
        </p:nvSpPr>
        <p:spPr bwMode="auto">
          <a:xfrm>
            <a:off x="7409719" y="3846911"/>
            <a:ext cx="37830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SMF</a:t>
            </a:r>
            <a:endParaRPr lang="en-US" altLang="x-none" sz="1400" dirty="0"/>
          </a:p>
        </p:txBody>
      </p:sp>
      <p:sp>
        <p:nvSpPr>
          <p:cNvPr id="224" name="Line 104"/>
          <p:cNvSpPr>
            <a:spLocks noChangeShapeType="1"/>
          </p:cNvSpPr>
          <p:nvPr/>
        </p:nvSpPr>
        <p:spPr bwMode="auto">
          <a:xfrm flipH="1" flipV="1">
            <a:off x="5139317" y="2535227"/>
            <a:ext cx="2081833" cy="1426117"/>
          </a:xfrm>
          <a:prstGeom prst="line">
            <a:avLst/>
          </a:prstGeom>
          <a:noFill/>
          <a:ln w="9525" cap="rnd">
            <a:solidFill>
              <a:srgbClr val="000000"/>
            </a:solidFill>
            <a:prstDash val="dash"/>
            <a:round/>
            <a:headEnd type="triangle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46" name="Rectangle 86"/>
          <p:cNvSpPr>
            <a:spLocks noChangeArrowheads="1"/>
          </p:cNvSpPr>
          <p:nvPr/>
        </p:nvSpPr>
        <p:spPr bwMode="auto">
          <a:xfrm>
            <a:off x="10228508" y="3724331"/>
            <a:ext cx="660227" cy="452108"/>
          </a:xfrm>
          <a:prstGeom prst="rect">
            <a:avLst/>
          </a:prstGeom>
          <a:noFill/>
          <a:ln w="28575" cap="rnd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x-none" altLang="x-none" sz="3200"/>
          </a:p>
        </p:txBody>
      </p:sp>
      <p:sp>
        <p:nvSpPr>
          <p:cNvPr id="147" name="Rectangle 87"/>
          <p:cNvSpPr>
            <a:spLocks noChangeArrowheads="1"/>
          </p:cNvSpPr>
          <p:nvPr/>
        </p:nvSpPr>
        <p:spPr bwMode="auto">
          <a:xfrm>
            <a:off x="10379084" y="3842663"/>
            <a:ext cx="35907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 smtClean="0">
                <a:solidFill>
                  <a:srgbClr val="000000"/>
                </a:solidFill>
              </a:rPr>
              <a:t>PCF</a:t>
            </a:r>
            <a:endParaRPr lang="en-US" altLang="x-none" sz="1400" dirty="0"/>
          </a:p>
        </p:txBody>
      </p:sp>
      <p:sp>
        <p:nvSpPr>
          <p:cNvPr id="2" name="Rectangle 1"/>
          <p:cNvSpPr/>
          <p:nvPr/>
        </p:nvSpPr>
        <p:spPr>
          <a:xfrm>
            <a:off x="3784112" y="4433823"/>
            <a:ext cx="21980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Create SM Context</a:t>
            </a:r>
            <a:endParaRPr lang="en-GB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n-GB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Update SM Context</a:t>
            </a:r>
            <a:endParaRPr lang="en-GB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38" name="Line 104"/>
          <p:cNvSpPr>
            <a:spLocks noChangeShapeType="1"/>
          </p:cNvSpPr>
          <p:nvPr/>
        </p:nvSpPr>
        <p:spPr bwMode="auto">
          <a:xfrm flipH="1">
            <a:off x="2621208" y="3961343"/>
            <a:ext cx="4568637" cy="47088"/>
          </a:xfrm>
          <a:prstGeom prst="line">
            <a:avLst/>
          </a:prstGeom>
          <a:noFill/>
          <a:ln w="9525" cap="rnd">
            <a:solidFill>
              <a:srgbClr val="000000"/>
            </a:solidFill>
            <a:prstDash val="dash"/>
            <a:round/>
            <a:headEnd type="triangle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9" name="Rectangle 238"/>
          <p:cNvSpPr/>
          <p:nvPr/>
        </p:nvSpPr>
        <p:spPr>
          <a:xfrm>
            <a:off x="1731214" y="2217234"/>
            <a:ext cx="21980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Create SM Context</a:t>
            </a:r>
          </a:p>
          <a:p>
            <a:r>
              <a:rPr lang="en-GB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Update SM Context</a:t>
            </a:r>
            <a:endParaRPr lang="en-GB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121010" y="2566335"/>
            <a:ext cx="23647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PDU Session Update</a:t>
            </a:r>
            <a:endParaRPr lang="en-GB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990850" y="4427144"/>
            <a:ext cx="28264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SM Policy </a:t>
            </a:r>
            <a:r>
              <a:rPr lang="en-GB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Control Create</a:t>
            </a:r>
            <a:endParaRPr lang="en-GB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n-GB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SM Policy Control </a:t>
            </a:r>
            <a:r>
              <a:rPr lang="en-GB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Update</a:t>
            </a:r>
            <a:endParaRPr lang="en-GB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40" name="Rectangle 239"/>
          <p:cNvSpPr/>
          <p:nvPr/>
        </p:nvSpPr>
        <p:spPr>
          <a:xfrm>
            <a:off x="915215" y="1030184"/>
            <a:ext cx="75970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u="sng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Proposal</a:t>
            </a:r>
            <a:r>
              <a:rPr lang="en-GB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Add MPS priority indication to the following service operations:</a:t>
            </a:r>
            <a:endParaRPr lang="en-GB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41" name="Rectangle 105"/>
          <p:cNvSpPr>
            <a:spLocks noChangeArrowheads="1"/>
          </p:cNvSpPr>
          <p:nvPr/>
        </p:nvSpPr>
        <p:spPr bwMode="auto">
          <a:xfrm>
            <a:off x="4680028" y="3668506"/>
            <a:ext cx="32861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N11</a:t>
            </a:r>
            <a:endParaRPr lang="en-US" altLang="x-none" sz="1400" dirty="0"/>
          </a:p>
        </p:txBody>
      </p:sp>
      <p:sp>
        <p:nvSpPr>
          <p:cNvPr id="242" name="Rectangle 105"/>
          <p:cNvSpPr>
            <a:spLocks noChangeArrowheads="1"/>
          </p:cNvSpPr>
          <p:nvPr/>
        </p:nvSpPr>
        <p:spPr bwMode="auto">
          <a:xfrm>
            <a:off x="5387374" y="3089288"/>
            <a:ext cx="42800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 smtClean="0">
                <a:solidFill>
                  <a:srgbClr val="000000"/>
                </a:solidFill>
              </a:rPr>
              <a:t>N16a</a:t>
            </a:r>
            <a:endParaRPr lang="en-US" altLang="x-none" sz="1400" dirty="0"/>
          </a:p>
        </p:txBody>
      </p:sp>
      <p:sp>
        <p:nvSpPr>
          <p:cNvPr id="243" name="Rectangle 105"/>
          <p:cNvSpPr>
            <a:spLocks noChangeArrowheads="1"/>
          </p:cNvSpPr>
          <p:nvPr/>
        </p:nvSpPr>
        <p:spPr bwMode="auto">
          <a:xfrm>
            <a:off x="8947963" y="3622744"/>
            <a:ext cx="22923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 smtClean="0">
                <a:solidFill>
                  <a:srgbClr val="000000"/>
                </a:solidFill>
              </a:rPr>
              <a:t>N7</a:t>
            </a:r>
            <a:endParaRPr lang="en-US" altLang="x-none" sz="1400" dirty="0"/>
          </a:p>
        </p:txBody>
      </p:sp>
      <p:sp>
        <p:nvSpPr>
          <p:cNvPr id="244" name="Rectangle 105"/>
          <p:cNvSpPr>
            <a:spLocks noChangeArrowheads="1"/>
          </p:cNvSpPr>
          <p:nvPr/>
        </p:nvSpPr>
        <p:spPr bwMode="auto">
          <a:xfrm>
            <a:off x="3508488" y="3304270"/>
            <a:ext cx="32861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N11</a:t>
            </a:r>
            <a:endParaRPr lang="en-US" altLang="x-none" sz="1400" dirty="0"/>
          </a:p>
        </p:txBody>
      </p:sp>
      <p:cxnSp>
        <p:nvCxnSpPr>
          <p:cNvPr id="245" name="Straight Connector 213"/>
          <p:cNvCxnSpPr>
            <a:cxnSpLocks noChangeShapeType="1"/>
          </p:cNvCxnSpPr>
          <p:nvPr/>
        </p:nvCxnSpPr>
        <p:spPr bwMode="auto">
          <a:xfrm flipV="1">
            <a:off x="9061356" y="3838188"/>
            <a:ext cx="0" cy="25955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6" name="Straight Connector 213"/>
          <p:cNvCxnSpPr>
            <a:cxnSpLocks noChangeShapeType="1"/>
          </p:cNvCxnSpPr>
          <p:nvPr/>
        </p:nvCxnSpPr>
        <p:spPr bwMode="auto">
          <a:xfrm flipV="1">
            <a:off x="4836647" y="3888052"/>
            <a:ext cx="0" cy="25955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7" name="Straight Connector 213"/>
          <p:cNvCxnSpPr>
            <a:cxnSpLocks noChangeShapeType="1"/>
          </p:cNvCxnSpPr>
          <p:nvPr/>
        </p:nvCxnSpPr>
        <p:spPr bwMode="auto">
          <a:xfrm flipH="1" flipV="1">
            <a:off x="3508488" y="3089288"/>
            <a:ext cx="123351" cy="21544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8" name="Straight Connector 213"/>
          <p:cNvCxnSpPr>
            <a:cxnSpLocks noChangeShapeType="1"/>
          </p:cNvCxnSpPr>
          <p:nvPr/>
        </p:nvCxnSpPr>
        <p:spPr bwMode="auto">
          <a:xfrm flipV="1">
            <a:off x="5855451" y="3005918"/>
            <a:ext cx="173424" cy="20819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" name="TextBox 5"/>
          <p:cNvSpPr txBox="1"/>
          <p:nvPr/>
        </p:nvSpPr>
        <p:spPr>
          <a:xfrm>
            <a:off x="946411" y="1688252"/>
            <a:ext cx="896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 smtClean="0"/>
              <a:t>VPLMN</a:t>
            </a:r>
            <a:endParaRPr lang="en-US" b="1" u="sng" dirty="0"/>
          </a:p>
        </p:txBody>
      </p:sp>
    </p:spTree>
    <p:extLst>
      <p:ext uri="{BB962C8B-B14F-4D97-AF65-F5344CB8AC3E}">
        <p14:creationId xmlns:p14="http://schemas.microsoft.com/office/powerpoint/2010/main" val="636952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01811" y="1042539"/>
            <a:ext cx="11379200" cy="4920939"/>
          </a:xfrm>
        </p:spPr>
        <p:txBody>
          <a:bodyPr>
            <a:normAutofit/>
          </a:bodyPr>
          <a:lstStyle/>
          <a:p>
            <a:r>
              <a:rPr lang="en-US" dirty="0" smtClean="0"/>
              <a:t>PDU Session Establishment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At UE registration, the V-AMF received an indication whether the UE has an MPS subscription from the UDM in the HPLMN.  The V-AMF sends an MPS priority indication to the SMF and PCF as follows:</a:t>
            </a:r>
            <a:endParaRPr lang="en-US" dirty="0">
              <a:solidFill>
                <a:schemeClr val="tx1"/>
              </a:solidFill>
            </a:endParaRPr>
          </a:p>
          <a:p>
            <a:pPr lvl="2"/>
            <a:r>
              <a:rPr lang="en-US" dirty="0" smtClean="0">
                <a:solidFill>
                  <a:schemeClr val="tx1"/>
                </a:solidFill>
              </a:rPr>
              <a:t>PDU Session Establishment </a:t>
            </a:r>
          </a:p>
          <a:p>
            <a:pPr marL="1033462" lvl="3" indent="-342900"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V-AMF -&gt; V-SMF: </a:t>
            </a:r>
            <a:r>
              <a:rPr lang="en-US" dirty="0" err="1" smtClean="0">
                <a:solidFill>
                  <a:schemeClr val="tx1"/>
                </a:solidFill>
              </a:rPr>
              <a:t>Nsmf_PDUSession_CreateSMContext</a:t>
            </a:r>
            <a:endParaRPr lang="en-US" dirty="0" smtClean="0">
              <a:solidFill>
                <a:schemeClr val="tx1"/>
              </a:solidFill>
            </a:endParaRPr>
          </a:p>
          <a:p>
            <a:pPr marL="1033462" lvl="3" indent="-342900"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V-SMF -&gt; V-PCF: </a:t>
            </a:r>
            <a:r>
              <a:rPr lang="en-US" dirty="0" err="1" smtClean="0">
                <a:solidFill>
                  <a:schemeClr val="tx1"/>
                </a:solidFill>
              </a:rPr>
              <a:t>Npcf_SMPolicyControl_Create</a:t>
            </a:r>
            <a:endParaRPr lang="en-US" dirty="0" smtClean="0">
              <a:solidFill>
                <a:schemeClr val="tx1"/>
              </a:solidFill>
            </a:endParaRPr>
          </a:p>
          <a:p>
            <a:pPr marL="1033462" lvl="3" indent="-342900"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V-PCF -&gt; V-SMF: </a:t>
            </a:r>
            <a:r>
              <a:rPr lang="en-US" dirty="0" err="1" smtClean="0">
                <a:solidFill>
                  <a:schemeClr val="tx1"/>
                </a:solidFill>
              </a:rPr>
              <a:t>Npcf_SMPolicyControl_Create</a:t>
            </a:r>
            <a:r>
              <a:rPr lang="en-US" dirty="0" smtClean="0">
                <a:solidFill>
                  <a:schemeClr val="tx1"/>
                </a:solidFill>
              </a:rPr>
              <a:t> Response</a:t>
            </a:r>
          </a:p>
          <a:p>
            <a:pPr marL="1033462" lvl="3" indent="-342900"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V-SMF -&gt; V-AMF: </a:t>
            </a:r>
            <a:r>
              <a:rPr lang="en-US" dirty="0" err="1" smtClean="0">
                <a:solidFill>
                  <a:schemeClr val="tx1"/>
                </a:solidFill>
              </a:rPr>
              <a:t>Nsmf_PDUSession_CreateSMContext</a:t>
            </a:r>
            <a:r>
              <a:rPr lang="en-US" dirty="0" smtClean="0">
                <a:solidFill>
                  <a:schemeClr val="tx1"/>
                </a:solidFill>
              </a:rPr>
              <a:t> response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V-PCF sends a newly specified Policy Control Request Trigger (PCRT) for MPS priority indication change to V-SMF in step 3 above.  This allows the V-SMF to report in the future in case of an MPS subscription change using </a:t>
            </a:r>
            <a:r>
              <a:rPr lang="en-US" dirty="0" err="1" smtClean="0">
                <a:solidFill>
                  <a:schemeClr val="tx1"/>
                </a:solidFill>
              </a:rPr>
              <a:t>Npcf_SMPolicyControl_Update</a:t>
            </a:r>
            <a:r>
              <a:rPr lang="en-US" dirty="0" smtClean="0">
                <a:solidFill>
                  <a:schemeClr val="tx1"/>
                </a:solidFill>
              </a:rPr>
              <a:t>. 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When adding an I-SMF,  V-SMF already has MPS subscription: No change required.</a:t>
            </a:r>
          </a:p>
          <a:p>
            <a:pPr marL="233363" lvl="1" indent="0">
              <a:buNone/>
            </a:pPr>
            <a:endParaRPr lang="en-US" dirty="0" smtClean="0">
              <a:solidFill>
                <a:schemeClr val="tx1"/>
              </a:solidFill>
            </a:endParaRPr>
          </a:p>
          <a:p>
            <a:pPr marL="233363" lvl="1" indent="0">
              <a:buNone/>
            </a:pPr>
            <a:endParaRPr lang="en-US" dirty="0">
              <a:solidFill>
                <a:schemeClr val="tx1"/>
              </a:solidFill>
            </a:endParaRPr>
          </a:p>
          <a:p>
            <a:pPr marL="233363" lvl="1" indent="0">
              <a:buNone/>
            </a:pPr>
            <a:r>
              <a:rPr lang="en-US" dirty="0">
                <a:solidFill>
                  <a:srgbClr val="FF0000"/>
                </a:solidFill>
              </a:rPr>
              <a:t>This is required </a:t>
            </a:r>
            <a:r>
              <a:rPr lang="en-US" dirty="0" smtClean="0">
                <a:solidFill>
                  <a:srgbClr val="FF0000"/>
                </a:solidFill>
              </a:rPr>
              <a:t>for </a:t>
            </a:r>
            <a:r>
              <a:rPr lang="en-US" dirty="0">
                <a:solidFill>
                  <a:srgbClr val="FF0000"/>
                </a:solidFill>
              </a:rPr>
              <a:t>roaming </a:t>
            </a:r>
            <a:r>
              <a:rPr lang="en-US" dirty="0" smtClean="0">
                <a:solidFill>
                  <a:srgbClr val="FF0000"/>
                </a:solidFill>
              </a:rPr>
              <a:t>UEs with LBO only</a:t>
            </a:r>
            <a:endParaRPr lang="en-US" dirty="0" smtClean="0">
              <a:solidFill>
                <a:schemeClr val="tx1"/>
              </a:solidFill>
            </a:endParaRPr>
          </a:p>
          <a:p>
            <a:endParaRPr lang="en-US" dirty="0" smtClean="0"/>
          </a:p>
          <a:p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9B938965-68E8-4DEB-A1FC-1B3BEEC94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Solution (1-2)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073707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01811" y="1042539"/>
            <a:ext cx="11379200" cy="5437089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PDU Session Modification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MPS priority/subscription </a:t>
            </a:r>
            <a:r>
              <a:rPr lang="en-US" u="sng" dirty="0" smtClean="0">
                <a:solidFill>
                  <a:schemeClr val="tx1"/>
                </a:solidFill>
              </a:rPr>
              <a:t>modification</a:t>
            </a:r>
            <a:r>
              <a:rPr lang="en-US" dirty="0" smtClean="0">
                <a:solidFill>
                  <a:schemeClr val="tx1"/>
                </a:solidFill>
              </a:rPr>
              <a:t> in UDM in HPLMN.  V-AMF learns via </a:t>
            </a:r>
            <a:r>
              <a:rPr lang="en-US" dirty="0" err="1" smtClean="0">
                <a:solidFill>
                  <a:schemeClr val="tx1"/>
                </a:solidFill>
              </a:rPr>
              <a:t>Nudm_SDM_Notification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Two cases:</a:t>
            </a:r>
          </a:p>
          <a:p>
            <a:pPr lvl="2"/>
            <a:r>
              <a:rPr lang="en-US" dirty="0" smtClean="0">
                <a:solidFill>
                  <a:schemeClr val="tx1"/>
                </a:solidFill>
              </a:rPr>
              <a:t>V-AMF did not have an MPS subscription, but now has an MPS subscription (“MPS priority” is present)</a:t>
            </a:r>
          </a:p>
          <a:p>
            <a:pPr lvl="2"/>
            <a:r>
              <a:rPr lang="en-US" dirty="0" smtClean="0">
                <a:solidFill>
                  <a:schemeClr val="tx1"/>
                </a:solidFill>
              </a:rPr>
              <a:t>V-AMF has an MPS subscription, but now removes the MPS priority (“MPS priority” is absent)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Without I-SMF: </a:t>
            </a:r>
          </a:p>
          <a:p>
            <a:pPr marL="1033462" lvl="3" indent="-342900"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V-AMF -&gt; V-SMF: </a:t>
            </a:r>
            <a:r>
              <a:rPr lang="en-US" dirty="0" err="1" smtClean="0">
                <a:solidFill>
                  <a:schemeClr val="tx1"/>
                </a:solidFill>
              </a:rPr>
              <a:t>Nsmf_PDUSession_UpdateSMContext</a:t>
            </a:r>
            <a:endParaRPr lang="en-US" dirty="0" smtClean="0">
              <a:solidFill>
                <a:schemeClr val="tx1"/>
              </a:solidFill>
            </a:endParaRPr>
          </a:p>
          <a:p>
            <a:pPr marL="1033462" lvl="3" indent="-342900"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V-SMF -&gt; V-PCF: </a:t>
            </a:r>
            <a:r>
              <a:rPr lang="en-US" dirty="0" err="1" smtClean="0">
                <a:solidFill>
                  <a:schemeClr val="tx1"/>
                </a:solidFill>
              </a:rPr>
              <a:t>Npcf_SMPolicyControl_Update</a:t>
            </a:r>
            <a:endParaRPr lang="en-US" dirty="0" smtClean="0">
              <a:solidFill>
                <a:schemeClr val="tx1"/>
              </a:solidFill>
            </a:endParaRPr>
          </a:p>
          <a:p>
            <a:pPr marL="1033462" lvl="3" indent="-342900"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V-PCF -&gt; V-SMF: </a:t>
            </a:r>
            <a:r>
              <a:rPr lang="en-US" dirty="0" err="1" smtClean="0">
                <a:solidFill>
                  <a:schemeClr val="tx1"/>
                </a:solidFill>
              </a:rPr>
              <a:t>Npcf_SMPolicyControl_Update</a:t>
            </a:r>
            <a:r>
              <a:rPr lang="en-US" dirty="0" smtClean="0">
                <a:solidFill>
                  <a:schemeClr val="tx1"/>
                </a:solidFill>
              </a:rPr>
              <a:t> Response</a:t>
            </a:r>
          </a:p>
          <a:p>
            <a:pPr marL="1033462" lvl="3" indent="-342900"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V-SMF -&gt; V-AMF: </a:t>
            </a:r>
            <a:r>
              <a:rPr lang="en-US" dirty="0" err="1" smtClean="0">
                <a:solidFill>
                  <a:schemeClr val="tx1"/>
                </a:solidFill>
              </a:rPr>
              <a:t>Nsmf_PDUSession_UpdateSMContext</a:t>
            </a:r>
            <a:r>
              <a:rPr lang="en-US" dirty="0" smtClean="0">
                <a:solidFill>
                  <a:schemeClr val="tx1"/>
                </a:solidFill>
              </a:rPr>
              <a:t> response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With an I-SMF:</a:t>
            </a:r>
          </a:p>
          <a:p>
            <a:pPr marL="1033462" lvl="3" indent="-342900">
              <a:buFont typeface="+mj-lt"/>
              <a:buAutoNum type="arabicPeriod"/>
            </a:pPr>
            <a:r>
              <a:rPr lang="en-US" dirty="0">
                <a:solidFill>
                  <a:schemeClr val="tx1"/>
                </a:solidFill>
              </a:rPr>
              <a:t>V-AMF -&gt; </a:t>
            </a:r>
            <a:r>
              <a:rPr lang="en-US" dirty="0" smtClean="0">
                <a:solidFill>
                  <a:schemeClr val="tx1"/>
                </a:solidFill>
              </a:rPr>
              <a:t>I-SMF</a:t>
            </a:r>
            <a:r>
              <a:rPr lang="en-US" dirty="0">
                <a:solidFill>
                  <a:schemeClr val="tx1"/>
                </a:solidFill>
              </a:rPr>
              <a:t>: </a:t>
            </a:r>
            <a:r>
              <a:rPr lang="en-US" dirty="0" err="1">
                <a:solidFill>
                  <a:schemeClr val="tx1"/>
                </a:solidFill>
              </a:rPr>
              <a:t>Nsmf_PDUSession_UpdateSMContext</a:t>
            </a:r>
            <a:endParaRPr lang="en-US" dirty="0">
              <a:solidFill>
                <a:schemeClr val="tx1"/>
              </a:solidFill>
            </a:endParaRPr>
          </a:p>
          <a:p>
            <a:pPr marL="1033462" lvl="3" indent="-342900"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I-SMF -&gt; V-SMF: </a:t>
            </a:r>
            <a:r>
              <a:rPr lang="en-US" dirty="0" err="1" smtClean="0">
                <a:solidFill>
                  <a:schemeClr val="tx1"/>
                </a:solidFill>
              </a:rPr>
              <a:t>Nsmf_PDUSession_Update</a:t>
            </a:r>
            <a:endParaRPr lang="en-US" dirty="0" smtClean="0">
              <a:solidFill>
                <a:schemeClr val="tx1"/>
              </a:solidFill>
            </a:endParaRPr>
          </a:p>
          <a:p>
            <a:pPr marL="1033462" lvl="3" indent="-342900"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V-SMF </a:t>
            </a:r>
            <a:r>
              <a:rPr lang="en-US" dirty="0">
                <a:solidFill>
                  <a:schemeClr val="tx1"/>
                </a:solidFill>
              </a:rPr>
              <a:t>-&gt; V-PCF: </a:t>
            </a:r>
            <a:r>
              <a:rPr lang="en-US" dirty="0" err="1">
                <a:solidFill>
                  <a:schemeClr val="tx1"/>
                </a:solidFill>
              </a:rPr>
              <a:t>Npcf_SMPolicyControl_Update</a:t>
            </a:r>
            <a:endParaRPr lang="en-US" dirty="0">
              <a:solidFill>
                <a:schemeClr val="tx1"/>
              </a:solidFill>
            </a:endParaRPr>
          </a:p>
          <a:p>
            <a:pPr marL="1033462" lvl="3" indent="-342900">
              <a:buFont typeface="+mj-lt"/>
              <a:buAutoNum type="arabicPeriod"/>
            </a:pPr>
            <a:r>
              <a:rPr lang="en-US" dirty="0">
                <a:solidFill>
                  <a:schemeClr val="tx1"/>
                </a:solidFill>
              </a:rPr>
              <a:t>V-PCF -&gt; V-SMF: </a:t>
            </a:r>
            <a:r>
              <a:rPr lang="en-US" dirty="0" err="1">
                <a:solidFill>
                  <a:schemeClr val="tx1"/>
                </a:solidFill>
              </a:rPr>
              <a:t>Npcf_SMPolicyControl_Update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response</a:t>
            </a:r>
            <a:endParaRPr lang="en-US" dirty="0">
              <a:solidFill>
                <a:schemeClr val="tx1"/>
              </a:solidFill>
            </a:endParaRPr>
          </a:p>
          <a:p>
            <a:pPr marL="1033462" lvl="3" indent="-342900">
              <a:buFont typeface="+mj-lt"/>
              <a:buAutoNum type="arabicPeriod"/>
            </a:pPr>
            <a:r>
              <a:rPr lang="en-US" dirty="0">
                <a:solidFill>
                  <a:schemeClr val="tx1"/>
                </a:solidFill>
              </a:rPr>
              <a:t>V-SMF -&gt; </a:t>
            </a:r>
            <a:r>
              <a:rPr lang="en-US" dirty="0" smtClean="0">
                <a:solidFill>
                  <a:schemeClr val="tx1"/>
                </a:solidFill>
              </a:rPr>
              <a:t>I-SMF</a:t>
            </a:r>
            <a:r>
              <a:rPr lang="en-US" dirty="0">
                <a:solidFill>
                  <a:schemeClr val="tx1"/>
                </a:solidFill>
              </a:rPr>
              <a:t>: </a:t>
            </a:r>
            <a:r>
              <a:rPr lang="en-US" dirty="0" err="1" smtClean="0">
                <a:solidFill>
                  <a:schemeClr val="tx1"/>
                </a:solidFill>
              </a:rPr>
              <a:t>Nsmf_PDUSession_Update</a:t>
            </a:r>
            <a:r>
              <a:rPr lang="en-US" dirty="0" smtClean="0">
                <a:solidFill>
                  <a:schemeClr val="tx1"/>
                </a:solidFill>
              </a:rPr>
              <a:t> response</a:t>
            </a:r>
          </a:p>
          <a:p>
            <a:pPr marL="1033462" lvl="3" indent="-342900"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I-SMF -&gt; V-AMF: </a:t>
            </a:r>
            <a:r>
              <a:rPr lang="en-US" dirty="0" err="1" smtClean="0">
                <a:solidFill>
                  <a:schemeClr val="tx1"/>
                </a:solidFill>
              </a:rPr>
              <a:t>Nsmf_PDUSession_UpdateSMContext</a:t>
            </a:r>
            <a:r>
              <a:rPr lang="en-US" dirty="0" smtClean="0">
                <a:solidFill>
                  <a:schemeClr val="tx1"/>
                </a:solidFill>
              </a:rPr>
              <a:t> response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Note: When V-PCF receives MPS subscription, the existing 3GPP procedure could use step 3 (no I-SMF) or steps 4 + 5 (with I-SMF) to potentially send back a change in PCC rule for the PDU session. This is left to the operator.</a:t>
            </a:r>
          </a:p>
          <a:p>
            <a:pPr lvl="1"/>
            <a:endParaRPr lang="en-US" dirty="0"/>
          </a:p>
          <a:p>
            <a:pPr lvl="3"/>
            <a:endParaRPr lang="en-US" dirty="0"/>
          </a:p>
          <a:p>
            <a:pPr lvl="2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9B938965-68E8-4DEB-A1FC-1B3BEEC94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Solution (2-2)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0518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sz="2000" dirty="0" smtClean="0"/>
              <a:t>TS 23.501</a:t>
            </a:r>
            <a:endParaRPr lang="en-GB" sz="2000" dirty="0"/>
          </a:p>
          <a:p>
            <a:pPr marL="576263" lvl="1" indent="-342900">
              <a:lnSpc>
                <a:spcPct val="100000"/>
              </a:lnSpc>
              <a:buClr>
                <a:srgbClr val="00AEEF"/>
              </a:buClr>
              <a:buFont typeface="+mj-lt"/>
              <a:buAutoNum type="arabicPeriod"/>
            </a:pPr>
            <a:r>
              <a:rPr lang="en-US" sz="1800" dirty="0" smtClean="0">
                <a:solidFill>
                  <a:schemeClr val="tx1"/>
                </a:solidFill>
              </a:rPr>
              <a:t>§ 5.6.3 Roaming</a:t>
            </a:r>
          </a:p>
          <a:p>
            <a:pPr marL="576263" lvl="1" indent="-342900">
              <a:lnSpc>
                <a:spcPct val="100000"/>
              </a:lnSpc>
              <a:buFont typeface="+mj-lt"/>
              <a:buAutoNum type="arabicPeriod"/>
            </a:pPr>
            <a:r>
              <a:rPr lang="en-US" sz="1800" dirty="0" smtClean="0">
                <a:solidFill>
                  <a:schemeClr val="tx1"/>
                </a:solidFill>
              </a:rPr>
              <a:t>§ </a:t>
            </a:r>
            <a:r>
              <a:rPr lang="en-GB" sz="1800" dirty="0" smtClean="0">
                <a:solidFill>
                  <a:schemeClr val="tx1"/>
                </a:solidFill>
              </a:rPr>
              <a:t>5.22.2 Subscription-related </a:t>
            </a:r>
            <a:r>
              <a:rPr lang="en-GB" sz="1800" dirty="0">
                <a:solidFill>
                  <a:schemeClr val="tx1"/>
                </a:solidFill>
              </a:rPr>
              <a:t>Priority Mechanisms</a:t>
            </a:r>
            <a:endParaRPr lang="en-GB" sz="1800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sz="2000" dirty="0" smtClean="0"/>
              <a:t>TS </a:t>
            </a:r>
            <a:r>
              <a:rPr lang="en-US" sz="2000" dirty="0"/>
              <a:t>23.502</a:t>
            </a:r>
          </a:p>
          <a:p>
            <a:pPr marL="576263" lvl="1" indent="-342900">
              <a:lnSpc>
                <a:spcPct val="100000"/>
              </a:lnSpc>
              <a:buClr>
                <a:srgbClr val="00AEEF"/>
              </a:buClr>
              <a:buFont typeface="+mj-lt"/>
              <a:buAutoNum type="arabicPeriod" startAt="3"/>
            </a:pPr>
            <a:r>
              <a:rPr lang="en-US" sz="1800" dirty="0" smtClean="0">
                <a:solidFill>
                  <a:schemeClr val="tx1"/>
                </a:solidFill>
              </a:rPr>
              <a:t>§ 4.3.2.2.1 </a:t>
            </a:r>
            <a:r>
              <a:rPr lang="en-US" sz="1800" dirty="0">
                <a:solidFill>
                  <a:schemeClr val="tx1"/>
                </a:solidFill>
              </a:rPr>
              <a:t>Non-Roaming and Roaming with Local </a:t>
            </a:r>
            <a:r>
              <a:rPr lang="en-US" sz="1800" dirty="0" smtClean="0">
                <a:solidFill>
                  <a:schemeClr val="tx1"/>
                </a:solidFill>
              </a:rPr>
              <a:t>Breakout (step 3 and 7b)</a:t>
            </a:r>
          </a:p>
          <a:p>
            <a:pPr marL="576263" lvl="1" indent="-342900">
              <a:lnSpc>
                <a:spcPct val="100000"/>
              </a:lnSpc>
              <a:buFont typeface="+mj-lt"/>
              <a:buAutoNum type="arabicPeriod" startAt="3"/>
            </a:pPr>
            <a:r>
              <a:rPr lang="en-US" sz="1800" dirty="0" smtClean="0">
                <a:solidFill>
                  <a:schemeClr val="tx1"/>
                </a:solidFill>
              </a:rPr>
              <a:t>§ 4.3.3.2 </a:t>
            </a:r>
            <a:r>
              <a:rPr lang="en-US" sz="1800" dirty="0">
                <a:solidFill>
                  <a:schemeClr val="tx1"/>
                </a:solidFill>
              </a:rPr>
              <a:t>UE or network requested </a:t>
            </a:r>
            <a:r>
              <a:rPr lang="en-US" sz="1800" dirty="0" smtClean="0">
                <a:solidFill>
                  <a:schemeClr val="tx1"/>
                </a:solidFill>
              </a:rPr>
              <a:t>PDU Session Modification (</a:t>
            </a:r>
            <a:r>
              <a:rPr lang="en-US" sz="1800" dirty="0">
                <a:solidFill>
                  <a:schemeClr val="tx1"/>
                </a:solidFill>
              </a:rPr>
              <a:t>non-roaming and roaming with local breakout) </a:t>
            </a:r>
            <a:r>
              <a:rPr lang="en-US" sz="1800" dirty="0" smtClean="0">
                <a:solidFill>
                  <a:schemeClr val="tx1"/>
                </a:solidFill>
              </a:rPr>
              <a:t>(step 1h and 2)</a:t>
            </a:r>
          </a:p>
          <a:p>
            <a:pPr marL="576263" lvl="1" indent="-342900">
              <a:lnSpc>
                <a:spcPct val="100000"/>
              </a:lnSpc>
              <a:buFont typeface="+mj-lt"/>
              <a:buAutoNum type="arabicPeriod" startAt="3"/>
            </a:pPr>
            <a:r>
              <a:rPr lang="en-US" sz="1800" dirty="0" smtClean="0">
                <a:solidFill>
                  <a:schemeClr val="tx1"/>
                </a:solidFill>
              </a:rPr>
              <a:t>§ 4.16.4 </a:t>
            </a:r>
            <a:r>
              <a:rPr lang="en-US" sz="1800" dirty="0">
                <a:solidFill>
                  <a:schemeClr val="tx1"/>
                </a:solidFill>
              </a:rPr>
              <a:t>SM Policy Association </a:t>
            </a:r>
            <a:r>
              <a:rPr lang="en-US" sz="1800" dirty="0" smtClean="0">
                <a:solidFill>
                  <a:schemeClr val="tx1"/>
                </a:solidFill>
              </a:rPr>
              <a:t>Establishment </a:t>
            </a:r>
            <a:r>
              <a:rPr lang="en-US" sz="1800" dirty="0">
                <a:solidFill>
                  <a:schemeClr val="tx1"/>
                </a:solidFill>
              </a:rPr>
              <a:t>(step </a:t>
            </a:r>
            <a:r>
              <a:rPr lang="en-US" sz="1800" dirty="0" smtClean="0">
                <a:solidFill>
                  <a:schemeClr val="tx1"/>
                </a:solidFill>
              </a:rPr>
              <a:t>1)</a:t>
            </a:r>
            <a:endParaRPr lang="en-US" sz="1800" dirty="0">
              <a:solidFill>
                <a:schemeClr val="tx1"/>
              </a:solidFill>
            </a:endParaRPr>
          </a:p>
          <a:p>
            <a:pPr marL="576263" lvl="1" indent="-342900">
              <a:lnSpc>
                <a:spcPct val="100000"/>
              </a:lnSpc>
              <a:buClr>
                <a:srgbClr val="00AEEF"/>
              </a:buClr>
              <a:buFont typeface="+mj-lt"/>
              <a:buAutoNum type="arabicPeriod" startAt="3"/>
            </a:pPr>
            <a:r>
              <a:rPr lang="en-US" sz="1800" dirty="0" smtClean="0">
                <a:solidFill>
                  <a:schemeClr val="tx1"/>
                </a:solidFill>
              </a:rPr>
              <a:t>§ </a:t>
            </a:r>
            <a:r>
              <a:rPr lang="en-GB" sz="1800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4.23.5.3 PDU </a:t>
            </a:r>
            <a:r>
              <a:rPr lang="en-GB" sz="1800" dirty="0">
                <a:solidFill>
                  <a:schemeClr val="tx1"/>
                </a:solidFill>
                <a:latin typeface="Gill Sans MT" panose="020B0502020104020203" pitchFamily="34" charset="0"/>
              </a:rPr>
              <a:t>Session modification </a:t>
            </a:r>
            <a:r>
              <a:rPr lang="en-GB" sz="1800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procedure</a:t>
            </a:r>
          </a:p>
          <a:p>
            <a:pPr marL="576263" lvl="1" indent="-342900">
              <a:lnSpc>
                <a:spcPct val="100000"/>
              </a:lnSpc>
              <a:buClr>
                <a:srgbClr val="00AEEF"/>
              </a:buClr>
              <a:buFont typeface="+mj-lt"/>
              <a:buAutoNum type="arabicPeriod" startAt="3"/>
            </a:pPr>
            <a:r>
              <a:rPr lang="en-US" sz="1800" dirty="0" smtClean="0">
                <a:solidFill>
                  <a:schemeClr val="tx1"/>
                </a:solidFill>
              </a:rPr>
              <a:t>§ 5.2.5.4.2 </a:t>
            </a:r>
            <a:r>
              <a:rPr lang="en-US" sz="1800" dirty="0" err="1">
                <a:solidFill>
                  <a:schemeClr val="tx1"/>
                </a:solidFill>
              </a:rPr>
              <a:t>Npcf_SMPolicyControl_Create</a:t>
            </a:r>
            <a:r>
              <a:rPr lang="en-US" sz="1800" dirty="0">
                <a:solidFill>
                  <a:schemeClr val="tx1"/>
                </a:solidFill>
              </a:rPr>
              <a:t> service </a:t>
            </a:r>
            <a:r>
              <a:rPr lang="en-US" sz="1800" dirty="0" smtClean="0">
                <a:solidFill>
                  <a:schemeClr val="tx1"/>
                </a:solidFill>
              </a:rPr>
              <a:t>operation</a:t>
            </a:r>
          </a:p>
          <a:p>
            <a:pPr marL="576263" lvl="1" indent="-342900">
              <a:lnSpc>
                <a:spcPct val="100000"/>
              </a:lnSpc>
              <a:buClr>
                <a:srgbClr val="00AEEF"/>
              </a:buClr>
              <a:buFont typeface="+mj-lt"/>
              <a:buAutoNum type="arabicPeriod" startAt="3"/>
            </a:pPr>
            <a:r>
              <a:rPr lang="en-US" sz="1800" dirty="0" smtClean="0">
                <a:solidFill>
                  <a:schemeClr val="tx1"/>
                </a:solidFill>
              </a:rPr>
              <a:t>§ 5.2.5.4.5 </a:t>
            </a:r>
            <a:r>
              <a:rPr lang="en-US" sz="1800" dirty="0" err="1" smtClean="0">
                <a:solidFill>
                  <a:schemeClr val="tx1"/>
                </a:solidFill>
              </a:rPr>
              <a:t>Npcf_SMPolicyControl_Update</a:t>
            </a:r>
            <a:r>
              <a:rPr lang="en-US" sz="1800" dirty="0" smtClean="0">
                <a:solidFill>
                  <a:schemeClr val="tx1"/>
                </a:solidFill>
              </a:rPr>
              <a:t> service operation</a:t>
            </a:r>
          </a:p>
          <a:p>
            <a:pPr marL="576263" lvl="1" indent="-342900">
              <a:lnSpc>
                <a:spcPct val="100000"/>
              </a:lnSpc>
              <a:buClr>
                <a:srgbClr val="00AEEF"/>
              </a:buClr>
              <a:buFont typeface="+mj-lt"/>
              <a:buAutoNum type="arabicPeriod" startAt="3"/>
            </a:pPr>
            <a:r>
              <a:rPr lang="en-US" sz="1800" dirty="0">
                <a:solidFill>
                  <a:schemeClr val="tx1"/>
                </a:solidFill>
              </a:rPr>
              <a:t>§ 5.2.8.2.3 </a:t>
            </a:r>
            <a:r>
              <a:rPr lang="en-US" sz="1800" dirty="0" err="1">
                <a:solidFill>
                  <a:schemeClr val="tx1"/>
                </a:solidFill>
              </a:rPr>
              <a:t>Nsmf_PDUSession_Update</a:t>
            </a:r>
            <a:r>
              <a:rPr lang="en-US" sz="1800" dirty="0">
                <a:solidFill>
                  <a:schemeClr val="tx1"/>
                </a:solidFill>
              </a:rPr>
              <a:t> service </a:t>
            </a:r>
            <a:r>
              <a:rPr lang="en-US" sz="1800" dirty="0" smtClean="0">
                <a:solidFill>
                  <a:schemeClr val="tx1"/>
                </a:solidFill>
              </a:rPr>
              <a:t>operation</a:t>
            </a:r>
            <a:endParaRPr lang="en-US" sz="1800" dirty="0">
              <a:solidFill>
                <a:schemeClr val="tx1"/>
              </a:solidFill>
            </a:endParaRPr>
          </a:p>
          <a:p>
            <a:pPr marL="576263" lvl="1" indent="-342900">
              <a:lnSpc>
                <a:spcPct val="100000"/>
              </a:lnSpc>
              <a:buClr>
                <a:srgbClr val="00AEEF"/>
              </a:buClr>
              <a:buFont typeface="+mj-lt"/>
              <a:buAutoNum type="arabicPeriod" startAt="3"/>
            </a:pPr>
            <a:r>
              <a:rPr lang="en-US" sz="1800" dirty="0">
                <a:solidFill>
                  <a:schemeClr val="tx1"/>
                </a:solidFill>
              </a:rPr>
              <a:t>§ 5.2.8.2.5 </a:t>
            </a:r>
            <a:r>
              <a:rPr lang="en-US" sz="1800" dirty="0" err="1">
                <a:solidFill>
                  <a:schemeClr val="tx1"/>
                </a:solidFill>
              </a:rPr>
              <a:t>Nsmf_PDUSession_CreateSMContext</a:t>
            </a:r>
            <a:r>
              <a:rPr lang="en-US" sz="1800" dirty="0">
                <a:solidFill>
                  <a:schemeClr val="tx1"/>
                </a:solidFill>
              </a:rPr>
              <a:t> service </a:t>
            </a:r>
            <a:r>
              <a:rPr lang="en-US" sz="1800" dirty="0" smtClean="0">
                <a:solidFill>
                  <a:schemeClr val="tx1"/>
                </a:solidFill>
              </a:rPr>
              <a:t>operation</a:t>
            </a:r>
            <a:endParaRPr lang="en-US" sz="1800" dirty="0">
              <a:solidFill>
                <a:schemeClr val="tx1"/>
              </a:solidFill>
            </a:endParaRPr>
          </a:p>
          <a:p>
            <a:pPr marL="576263" lvl="1" indent="-342900">
              <a:lnSpc>
                <a:spcPct val="100000"/>
              </a:lnSpc>
              <a:buClr>
                <a:srgbClr val="00AEEF"/>
              </a:buClr>
              <a:buFont typeface="+mj-lt"/>
              <a:buAutoNum type="arabicPeriod" startAt="3"/>
            </a:pPr>
            <a:r>
              <a:rPr lang="en-US" sz="1800" dirty="0">
                <a:solidFill>
                  <a:schemeClr val="tx1"/>
                </a:solidFill>
              </a:rPr>
              <a:t>§ </a:t>
            </a:r>
            <a:r>
              <a:rPr lang="en-GB" sz="1800" dirty="0">
                <a:solidFill>
                  <a:schemeClr val="tx1"/>
                </a:solidFill>
              </a:rPr>
              <a:t>5.2.8.2.6 </a:t>
            </a:r>
            <a:r>
              <a:rPr lang="en-GB" sz="1800" dirty="0" err="1">
                <a:solidFill>
                  <a:schemeClr val="tx1"/>
                </a:solidFill>
              </a:rPr>
              <a:t>Nsmf_PDUSession_UpdateSMContext</a:t>
            </a:r>
            <a:r>
              <a:rPr lang="en-GB" sz="1800" dirty="0">
                <a:solidFill>
                  <a:schemeClr val="tx1"/>
                </a:solidFill>
              </a:rPr>
              <a:t> service </a:t>
            </a:r>
            <a:r>
              <a:rPr lang="en-GB" sz="1800" dirty="0" smtClean="0">
                <a:solidFill>
                  <a:schemeClr val="tx1"/>
                </a:solidFill>
              </a:rPr>
              <a:t>operation</a:t>
            </a:r>
          </a:p>
          <a:p>
            <a:r>
              <a:rPr lang="en-GB" sz="2100" dirty="0"/>
              <a:t>TS </a:t>
            </a:r>
            <a:r>
              <a:rPr lang="en-GB" sz="2100" dirty="0" smtClean="0"/>
              <a:t>23.503</a:t>
            </a:r>
            <a:endParaRPr lang="en-GB" sz="2100" dirty="0"/>
          </a:p>
          <a:p>
            <a:pPr marL="569913" indent="-341313">
              <a:buFont typeface="+mj-lt"/>
              <a:buAutoNum type="arabicPeriod" startAt="12"/>
            </a:pPr>
            <a:r>
              <a:rPr lang="en-US" sz="1800" dirty="0" smtClean="0">
                <a:solidFill>
                  <a:schemeClr val="tx1"/>
                </a:solidFill>
              </a:rPr>
              <a:t>§ </a:t>
            </a:r>
            <a:r>
              <a:rPr lang="en-US" sz="1800" dirty="0">
                <a:solidFill>
                  <a:schemeClr val="tx1"/>
                </a:solidFill>
              </a:rPr>
              <a:t>6.1.3.5 Policy Control Request Triggers relevant for </a:t>
            </a:r>
            <a:r>
              <a:rPr lang="en-US" sz="1800" dirty="0" smtClean="0">
                <a:solidFill>
                  <a:schemeClr val="tx1"/>
                </a:solidFill>
              </a:rPr>
              <a:t>SMF</a:t>
            </a:r>
            <a:endParaRPr lang="en-US" sz="1800" dirty="0">
              <a:solidFill>
                <a:schemeClr val="tx1"/>
              </a:solidFill>
            </a:endParaRPr>
          </a:p>
          <a:p>
            <a:pPr marL="569913" indent="-341313">
              <a:buFont typeface="+mj-lt"/>
              <a:buAutoNum type="arabicPeriod" startAt="12"/>
            </a:pPr>
            <a:r>
              <a:rPr lang="en-US" sz="1800" dirty="0">
                <a:solidFill>
                  <a:schemeClr val="tx1"/>
                </a:solidFill>
              </a:rPr>
              <a:t>§ 6.1.3.11 </a:t>
            </a:r>
            <a:r>
              <a:rPr lang="en-US" sz="1800" dirty="0" smtClean="0">
                <a:solidFill>
                  <a:schemeClr val="tx1"/>
                </a:solidFill>
              </a:rPr>
              <a:t>Multimedia </a:t>
            </a:r>
            <a:r>
              <a:rPr lang="en-US" sz="1800" dirty="0">
                <a:solidFill>
                  <a:schemeClr val="tx1"/>
                </a:solidFill>
              </a:rPr>
              <a:t>Priority Service support</a:t>
            </a:r>
          </a:p>
          <a:p>
            <a:pPr marL="569913" indent="-341313">
              <a:buFont typeface="+mj-lt"/>
              <a:buAutoNum type="arabicPeriod" startAt="12"/>
            </a:pPr>
            <a:r>
              <a:rPr lang="en-US" sz="1800" dirty="0">
                <a:solidFill>
                  <a:schemeClr val="tx1"/>
                </a:solidFill>
              </a:rPr>
              <a:t>§ 6.2.1.2 Input for PCC </a:t>
            </a:r>
            <a:r>
              <a:rPr lang="en-US" sz="1800" dirty="0" smtClean="0">
                <a:solidFill>
                  <a:schemeClr val="tx1"/>
                </a:solidFill>
              </a:rPr>
              <a:t>decisions</a:t>
            </a:r>
            <a:endParaRPr lang="en-US" sz="1800" dirty="0">
              <a:solidFill>
                <a:schemeClr val="tx1"/>
              </a:solidFill>
            </a:endParaRPr>
          </a:p>
          <a:p>
            <a:pPr lvl="1"/>
            <a:endParaRPr lang="en-GB" dirty="0">
              <a:solidFill>
                <a:srgbClr val="315EAB"/>
              </a:solidFill>
            </a:endParaRPr>
          </a:p>
          <a:p>
            <a:pPr marL="576263" lvl="1" indent="-342900">
              <a:lnSpc>
                <a:spcPct val="100000"/>
              </a:lnSpc>
              <a:buClr>
                <a:srgbClr val="00AEEF"/>
              </a:buClr>
              <a:buFont typeface="+mj-lt"/>
              <a:buAutoNum type="arabicPeriod" startAt="8"/>
            </a:pPr>
            <a:endParaRPr lang="en-US" sz="1800" dirty="0">
              <a:solidFill>
                <a:srgbClr val="315EAB"/>
              </a:solidFill>
            </a:endParaRPr>
          </a:p>
          <a:p>
            <a:pPr marL="233363" lvl="1" indent="0">
              <a:lnSpc>
                <a:spcPct val="100000"/>
              </a:lnSpc>
              <a:buClr>
                <a:srgbClr val="00AEEF"/>
              </a:buClr>
              <a:buNone/>
            </a:pPr>
            <a:endParaRPr lang="en-US" sz="1800" dirty="0" smtClean="0">
              <a:solidFill>
                <a:srgbClr val="315EAB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TS Changes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5192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D2A162D1A69EF48A5D03161FB9B09F1" ma:contentTypeVersion="7" ma:contentTypeDescription="Create a new document." ma:contentTypeScope="" ma:versionID="a6fa5039cab6a16314b429b6ab51e64e">
  <xsd:schema xmlns:xsd="http://www.w3.org/2001/XMLSchema" xmlns:xs="http://www.w3.org/2001/XMLSchema" xmlns:p="http://schemas.microsoft.com/office/2006/metadata/properties" xmlns:ns2="12ae7766-8834-41fb-b0fc-9aa11b63504c" targetNamespace="http://schemas.microsoft.com/office/2006/metadata/properties" ma:root="true" ma:fieldsID="7b1b8e17c5579bc6fbeae68c070578ba" ns2:_="">
    <xsd:import namespace="12ae7766-8834-41fb-b0fc-9aa11b63504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ae7766-8834-41fb-b0fc-9aa11b63504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9587043-DE42-459D-B6A4-A1B264AC53DD}">
  <ds:schemaRefs>
    <ds:schemaRef ds:uri="http://schemas.microsoft.com/office/2006/metadata/properties"/>
    <ds:schemaRef ds:uri="http://www.w3.org/XML/1998/namespace"/>
    <ds:schemaRef ds:uri="http://purl.org/dc/terms/"/>
    <ds:schemaRef ds:uri="http://schemas.microsoft.com/office/2006/documentManagement/types"/>
    <ds:schemaRef ds:uri="http://purl.org/dc/dcmitype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12ae7766-8834-41fb-b0fc-9aa11b63504c"/>
  </ds:schemaRefs>
</ds:datastoreItem>
</file>

<file path=customXml/itemProps2.xml><?xml version="1.0" encoding="utf-8"?>
<ds:datastoreItem xmlns:ds="http://schemas.openxmlformats.org/officeDocument/2006/customXml" ds:itemID="{7438E380-E935-48C3-88BA-4748417490F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2ae7766-8834-41fb-b0fc-9aa11b63504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0820447-02DF-4B3B-8F0E-EC21F16EFF8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14397</TotalTime>
  <Words>928</Words>
  <Application>Microsoft Office PowerPoint</Application>
  <PresentationFormat>Widescreen</PresentationFormat>
  <Paragraphs>214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Gill Sans MT</vt:lpstr>
      <vt:lpstr>Times New Roman</vt:lpstr>
      <vt:lpstr>Wingdings</vt:lpstr>
      <vt:lpstr>Custom Design</vt:lpstr>
      <vt:lpstr>PowerPoint Presentation</vt:lpstr>
      <vt:lpstr>Introduction</vt:lpstr>
      <vt:lpstr>PCF Authorization 5GC LBO Roaming – Problem (1-2)</vt:lpstr>
      <vt:lpstr>PCF Authorization 5GC LBO Roaming – Problem (2-2)</vt:lpstr>
      <vt:lpstr>Proposed Solution</vt:lpstr>
      <vt:lpstr>High-level Service Operations Changes</vt:lpstr>
      <vt:lpstr>Solution (1-2)</vt:lpstr>
      <vt:lpstr>Solution (2-2)</vt:lpstr>
      <vt:lpstr>Proposed TS Changes</vt:lpstr>
      <vt:lpstr>Proposal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Corporate Overview</dc:title>
  <dc:creator>rstreijl@peratonlabs.com</dc:creator>
  <cp:lastModifiedBy>Robert1</cp:lastModifiedBy>
  <cp:revision>652</cp:revision>
  <cp:lastPrinted>2021-07-22T20:21:32Z</cp:lastPrinted>
  <dcterms:created xsi:type="dcterms:W3CDTF">2020-06-18T02:34:26Z</dcterms:created>
  <dcterms:modified xsi:type="dcterms:W3CDTF">2021-08-09T19:50:54Z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0x0101007D2A162D1A69EF48A5D03161FB9B09F1</vt:lpwstr>
  </property>
  <property fmtid="{D5CDD505-2E9C-101B-9397-08002B2CF9AE}" pid="3" name="MSIP_Label_e6b0ad23-84db-440d-b659-8bee5234175e_Enabled">
    <vt:lpwstr>true</vt:lpwstr>
  </property>
  <property fmtid="{D5CDD505-2E9C-101B-9397-08002B2CF9AE}" pid="4" name="MSIP_Label_e6b0ad23-84db-440d-b659-8bee5234175e_SetDate">
    <vt:lpwstr>2021-02-03T18:02:51Z</vt:lpwstr>
  </property>
  <property fmtid="{D5CDD505-2E9C-101B-9397-08002B2CF9AE}" pid="5" name="MSIP_Label_e6b0ad23-84db-440d-b659-8bee5234175e_Method">
    <vt:lpwstr>Standard</vt:lpwstr>
  </property>
  <property fmtid="{D5CDD505-2E9C-101B-9397-08002B2CF9AE}" pid="6" name="MSIP_Label_e6b0ad23-84db-440d-b659-8bee5234175e_Name">
    <vt:lpwstr>e6b0ad23-84db-440d-b659-8bee5234175e</vt:lpwstr>
  </property>
  <property fmtid="{D5CDD505-2E9C-101B-9397-08002B2CF9AE}" pid="7" name="MSIP_Label_e6b0ad23-84db-440d-b659-8bee5234175e_SiteId">
    <vt:lpwstr>1c625846-2b0a-4483-83dd-e024820875b3</vt:lpwstr>
  </property>
  <property fmtid="{D5CDD505-2E9C-101B-9397-08002B2CF9AE}" pid="8" name="MSIP_Label_e6b0ad23-84db-440d-b659-8bee5234175e_ActionId">
    <vt:lpwstr/>
  </property>
  <property fmtid="{D5CDD505-2E9C-101B-9397-08002B2CF9AE}" pid="9" name="MSIP_Label_e6b0ad23-84db-440d-b659-8bee5234175e_ContentBits">
    <vt:lpwstr>0</vt:lpwstr>
  </property>
</Properties>
</file>